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673" r:id="rId2"/>
    <p:sldId id="934" r:id="rId3"/>
    <p:sldId id="904" r:id="rId4"/>
    <p:sldId id="905" r:id="rId5"/>
    <p:sldId id="881" r:id="rId6"/>
    <p:sldId id="1670" r:id="rId7"/>
    <p:sldId id="1685" r:id="rId8"/>
    <p:sldId id="1687" r:id="rId9"/>
    <p:sldId id="296" r:id="rId10"/>
    <p:sldId id="893" r:id="rId11"/>
    <p:sldId id="322" r:id="rId12"/>
    <p:sldId id="1683" r:id="rId13"/>
    <p:sldId id="1668" r:id="rId14"/>
    <p:sldId id="1669" r:id="rId15"/>
    <p:sldId id="1688" r:id="rId16"/>
    <p:sldId id="1690" r:id="rId17"/>
    <p:sldId id="1691" r:id="rId18"/>
    <p:sldId id="1675" r:id="rId19"/>
    <p:sldId id="1671" r:id="rId20"/>
    <p:sldId id="445" r:id="rId21"/>
  </p:sldIdLst>
  <p:sldSz cx="11880850" cy="6840538"/>
  <p:notesSz cx="6797675" cy="9926638"/>
  <p:defaultTextStyle>
    <a:defPPr>
      <a:defRPr lang="id-ID"/>
    </a:defPPr>
    <a:lvl1pPr marL="0" algn="l" defTabSz="1192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158" algn="l" defTabSz="1192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2312" algn="l" defTabSz="1192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88469" algn="l" defTabSz="1192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4627" algn="l" defTabSz="1192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0783" algn="l" defTabSz="1192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76934" algn="l" defTabSz="1192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3096" algn="l" defTabSz="1192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69248" algn="l" defTabSz="1192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742">
          <p15:clr>
            <a:srgbClr val="A4A3A4"/>
          </p15:clr>
        </p15:guide>
        <p15:guide id="3" orient="horz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3204"/>
  </p:normalViewPr>
  <p:slideViewPr>
    <p:cSldViewPr>
      <p:cViewPr varScale="1">
        <p:scale>
          <a:sx n="109" d="100"/>
          <a:sy n="109" d="100"/>
        </p:scale>
        <p:origin x="774" y="96"/>
      </p:cViewPr>
      <p:guideLst>
        <p:guide orient="horz" pos="2155"/>
        <p:guide pos="3742"/>
        <p:guide orient="horz" pos="21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C0BD1-6017-D54C-84CD-6D34336BBB7B}" type="doc">
      <dgm:prSet loTypeId="urn:microsoft.com/office/officeart/2005/8/layout/radial6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297CF-FA38-7A48-B887-EC7CC4089F5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>
              <a:latin typeface="Century Gothic" panose="020B0502020202020204" pitchFamily="34" charset="0"/>
              <a:ea typeface="Avenir Book" charset="0"/>
              <a:cs typeface="Avenir Book" charset="0"/>
            </a:rPr>
            <a:t>SKL</a:t>
          </a:r>
        </a:p>
      </dgm:t>
    </dgm:pt>
    <dgm:pt modelId="{8F812BFB-01FE-944E-8F2D-D7167330B6DB}" type="parTrans" cxnId="{5ACAF170-917D-9C49-8CA6-4B2E87BD91FA}">
      <dgm:prSet/>
      <dgm:spPr/>
      <dgm:t>
        <a:bodyPr/>
        <a:lstStyle/>
        <a:p>
          <a:endParaRPr lang="en-US" sz="900">
            <a:latin typeface="Century Gothic" panose="020B0502020202020204" pitchFamily="34" charset="0"/>
            <a:cs typeface="Century Gothic"/>
          </a:endParaRPr>
        </a:p>
      </dgm:t>
    </dgm:pt>
    <dgm:pt modelId="{B65778FC-746C-0848-A8E2-AA2254E410FB}" type="sibTrans" cxnId="{5ACAF170-917D-9C49-8CA6-4B2E87BD91FA}">
      <dgm:prSet/>
      <dgm:spPr/>
      <dgm:t>
        <a:bodyPr/>
        <a:lstStyle/>
        <a:p>
          <a:endParaRPr lang="en-US" sz="900">
            <a:latin typeface="Century Gothic" panose="020B0502020202020204" pitchFamily="34" charset="0"/>
            <a:cs typeface="Century Gothic"/>
          </a:endParaRPr>
        </a:p>
      </dgm:t>
    </dgm:pt>
    <dgm:pt modelId="{77DB72B5-C4AB-C040-853D-EDB62D6D7BA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Penilaian</a:t>
          </a:r>
          <a:r>
            <a:rPr lang="en-US" sz="900" b="1" dirty="0">
              <a:latin typeface="Century Gothic" panose="020B0502020202020204" pitchFamily="34" charset="0"/>
              <a:ea typeface="Avenir Book" charset="0"/>
              <a:cs typeface="Avenir Book" charset="0"/>
            </a:rPr>
            <a:t> Level Kelas</a:t>
          </a:r>
        </a:p>
      </dgm:t>
    </dgm:pt>
    <dgm:pt modelId="{9E102446-7946-364E-A1C2-8D97CC1AC686}" type="parTrans" cxnId="{10CCC98E-D497-5543-BA49-352E6A92030A}">
      <dgm:prSet/>
      <dgm:spPr/>
      <dgm:t>
        <a:bodyPr/>
        <a:lstStyle/>
        <a:p>
          <a:endParaRPr lang="en-US" sz="900">
            <a:latin typeface="Century Gothic" panose="020B0502020202020204" pitchFamily="34" charset="0"/>
            <a:cs typeface="Century Gothic"/>
          </a:endParaRPr>
        </a:p>
      </dgm:t>
    </dgm:pt>
    <dgm:pt modelId="{F21D985A-8A87-4F4D-BE48-E36CFCD21AFF}" type="sibTrans" cxnId="{10CCC98E-D497-5543-BA49-352E6A92030A}">
      <dgm:prSet/>
      <dgm:spPr/>
      <dgm:t>
        <a:bodyPr/>
        <a:lstStyle/>
        <a:p>
          <a:endParaRPr lang="en-US" sz="900">
            <a:latin typeface="Century Gothic" panose="020B0502020202020204" pitchFamily="34" charset="0"/>
            <a:cs typeface="Century Gothic"/>
          </a:endParaRPr>
        </a:p>
      </dgm:t>
    </dgm:pt>
    <dgm:pt modelId="{F2D2225F-1667-9444-9828-C76299DE6CB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Penilaian</a:t>
          </a:r>
          <a:r>
            <a:rPr lang="en-US" sz="900" b="1" dirty="0">
              <a:latin typeface="Century Gothic" panose="020B0502020202020204" pitchFamily="34" charset="0"/>
              <a:ea typeface="Avenir Book" charset="0"/>
              <a:cs typeface="Avenir Book" charset="0"/>
            </a:rPr>
            <a:t> Level </a:t>
          </a:r>
          <a:r>
            <a:rPr lang="en-US" sz="900" b="1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Sekolah</a:t>
          </a:r>
          <a:endParaRPr lang="en-US" sz="900" b="1" dirty="0">
            <a:latin typeface="Century Gothic" panose="020B0502020202020204" pitchFamily="34" charset="0"/>
            <a:ea typeface="Avenir Book" charset="0"/>
            <a:cs typeface="Avenir Book" charset="0"/>
          </a:endParaRPr>
        </a:p>
        <a:p>
          <a:r>
            <a:rPr lang="en-US" sz="900" b="1" dirty="0">
              <a:latin typeface="Century Gothic" panose="020B0502020202020204" pitchFamily="34" charset="0"/>
              <a:ea typeface="Avenir Book" charset="0"/>
              <a:cs typeface="Avenir Book" charset="0"/>
            </a:rPr>
            <a:t>(c/:USBN) </a:t>
          </a:r>
        </a:p>
      </dgm:t>
    </dgm:pt>
    <dgm:pt modelId="{409A1058-EC46-1D4E-8BA7-AEFD10E82518}" type="parTrans" cxnId="{89D4CB3A-F465-1A4C-97C2-AF603E13CA9F}">
      <dgm:prSet/>
      <dgm:spPr/>
      <dgm:t>
        <a:bodyPr/>
        <a:lstStyle/>
        <a:p>
          <a:endParaRPr lang="en-US" sz="900">
            <a:latin typeface="Century Gothic" panose="020B0502020202020204" pitchFamily="34" charset="0"/>
            <a:cs typeface="Century Gothic"/>
          </a:endParaRPr>
        </a:p>
      </dgm:t>
    </dgm:pt>
    <dgm:pt modelId="{C2F1EF59-31A7-8746-AB63-80BD6A5A5A2D}" type="sibTrans" cxnId="{89D4CB3A-F465-1A4C-97C2-AF603E13CA9F}">
      <dgm:prSet/>
      <dgm:spPr/>
      <dgm:t>
        <a:bodyPr/>
        <a:lstStyle/>
        <a:p>
          <a:endParaRPr lang="en-US" sz="900">
            <a:latin typeface="Century Gothic" panose="020B0502020202020204" pitchFamily="34" charset="0"/>
            <a:cs typeface="Century Gothic"/>
          </a:endParaRPr>
        </a:p>
      </dgm:t>
    </dgm:pt>
    <dgm:pt modelId="{16C26002-D754-9148-BF61-3707A6D6B4F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Penilaian</a:t>
          </a:r>
          <a:r>
            <a:rPr lang="en-US" sz="900" b="1" dirty="0">
              <a:latin typeface="Century Gothic" panose="020B0502020202020204" pitchFamily="34" charset="0"/>
              <a:ea typeface="Avenir Book" charset="0"/>
              <a:cs typeface="Avenir Book" charset="0"/>
            </a:rPr>
            <a:t> </a:t>
          </a:r>
          <a:r>
            <a:rPr lang="en-US" sz="900" b="1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eksternal</a:t>
          </a:r>
          <a:r>
            <a:rPr lang="en-US" sz="900" b="1" dirty="0">
              <a:latin typeface="Century Gothic" panose="020B0502020202020204" pitchFamily="34" charset="0"/>
              <a:ea typeface="Avenir Book" charset="0"/>
              <a:cs typeface="Avenir Book" charset="0"/>
            </a:rPr>
            <a:t> </a:t>
          </a:r>
        </a:p>
      </dgm:t>
    </dgm:pt>
    <dgm:pt modelId="{93FAA3B7-6B0C-A14C-BBDA-94ED6C982E83}" type="parTrans" cxnId="{0A044D4A-445C-6D43-9605-E99382DE8C3F}">
      <dgm:prSet/>
      <dgm:spPr/>
      <dgm:t>
        <a:bodyPr/>
        <a:lstStyle/>
        <a:p>
          <a:endParaRPr lang="en-US" sz="900">
            <a:latin typeface="Century Gothic" panose="020B0502020202020204" pitchFamily="34" charset="0"/>
            <a:cs typeface="Century Gothic"/>
          </a:endParaRPr>
        </a:p>
      </dgm:t>
    </dgm:pt>
    <dgm:pt modelId="{1080488C-1A31-694D-8ECA-87C7A4E94DF2}" type="sibTrans" cxnId="{0A044D4A-445C-6D43-9605-E99382DE8C3F}">
      <dgm:prSet/>
      <dgm:spPr/>
      <dgm:t>
        <a:bodyPr/>
        <a:lstStyle/>
        <a:p>
          <a:endParaRPr lang="en-US" sz="900">
            <a:latin typeface="Century Gothic" panose="020B0502020202020204" pitchFamily="34" charset="0"/>
            <a:cs typeface="Century Gothic"/>
          </a:endParaRPr>
        </a:p>
      </dgm:t>
    </dgm:pt>
    <dgm:pt modelId="{A8B66FF9-9140-7542-8B3B-E77C9BA4365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b="1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Ujian</a:t>
          </a:r>
          <a:r>
            <a:rPr lang="en-US" sz="900" b="1" dirty="0">
              <a:latin typeface="Century Gothic" panose="020B0502020202020204" pitchFamily="34" charset="0"/>
              <a:ea typeface="Avenir Book" charset="0"/>
              <a:cs typeface="Avenir Book" charset="0"/>
            </a:rPr>
            <a:t> Nasional</a:t>
          </a:r>
        </a:p>
        <a:p>
          <a:r>
            <a:rPr lang="en-US" sz="900" b="1" dirty="0">
              <a:latin typeface="Century Gothic" panose="020B0502020202020204" pitchFamily="34" charset="0"/>
              <a:ea typeface="Avenir Book" charset="0"/>
              <a:cs typeface="Avenir Book" charset="0"/>
            </a:rPr>
            <a:t>(UN)</a:t>
          </a:r>
        </a:p>
      </dgm:t>
    </dgm:pt>
    <dgm:pt modelId="{535BE10E-3BEB-E241-B3A7-2C2EAC9A9D78}" type="parTrans" cxnId="{F28CA9F7-26AF-FA49-A7C7-B8427AE424DC}">
      <dgm:prSet/>
      <dgm:spPr/>
      <dgm:t>
        <a:bodyPr/>
        <a:lstStyle/>
        <a:p>
          <a:endParaRPr lang="en-US" sz="900">
            <a:latin typeface="Century Gothic" panose="020B0502020202020204" pitchFamily="34" charset="0"/>
            <a:cs typeface="Century Gothic"/>
          </a:endParaRPr>
        </a:p>
      </dgm:t>
    </dgm:pt>
    <dgm:pt modelId="{4D8E204E-B1D4-3144-95F8-C0ACFB059A18}" type="sibTrans" cxnId="{F28CA9F7-26AF-FA49-A7C7-B8427AE424DC}">
      <dgm:prSet/>
      <dgm:spPr/>
      <dgm:t>
        <a:bodyPr/>
        <a:lstStyle/>
        <a:p>
          <a:endParaRPr lang="en-US" sz="900">
            <a:latin typeface="Century Gothic" panose="020B0502020202020204" pitchFamily="34" charset="0"/>
            <a:cs typeface="Century Gothic"/>
          </a:endParaRPr>
        </a:p>
      </dgm:t>
    </dgm:pt>
    <dgm:pt modelId="{1AFFFB8D-DDDE-8A4E-B2A6-9414A2F7B280}" type="pres">
      <dgm:prSet presAssocID="{119C0BD1-6017-D54C-84CD-6D34336BBB7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4D8A34-896D-4A42-B914-CE65D130631C}" type="pres">
      <dgm:prSet presAssocID="{69F297CF-FA38-7A48-B887-EC7CC4089F53}" presName="centerShape" presStyleLbl="node0" presStyleIdx="0" presStyleCnt="1"/>
      <dgm:spPr/>
    </dgm:pt>
    <dgm:pt modelId="{2CE1CC2F-D0B3-FF4E-8CEE-36F001CEC0B6}" type="pres">
      <dgm:prSet presAssocID="{77DB72B5-C4AB-C040-853D-EDB62D6D7BAF}" presName="node" presStyleLbl="node1" presStyleIdx="0" presStyleCnt="4">
        <dgm:presLayoutVars>
          <dgm:bulletEnabled val="1"/>
        </dgm:presLayoutVars>
      </dgm:prSet>
      <dgm:spPr/>
    </dgm:pt>
    <dgm:pt modelId="{91F64EA0-B620-EF4B-B841-FF6BF02FDA5D}" type="pres">
      <dgm:prSet presAssocID="{77DB72B5-C4AB-C040-853D-EDB62D6D7BAF}" presName="dummy" presStyleCnt="0"/>
      <dgm:spPr/>
    </dgm:pt>
    <dgm:pt modelId="{4A3769CD-033E-824C-9652-79ACD7F92799}" type="pres">
      <dgm:prSet presAssocID="{F21D985A-8A87-4F4D-BE48-E36CFCD21AFF}" presName="sibTrans" presStyleLbl="sibTrans2D1" presStyleIdx="0" presStyleCnt="4"/>
      <dgm:spPr/>
    </dgm:pt>
    <dgm:pt modelId="{1A05F6C5-C0FC-704C-A662-6A0C25E04C42}" type="pres">
      <dgm:prSet presAssocID="{F2D2225F-1667-9444-9828-C76299DE6CB2}" presName="node" presStyleLbl="node1" presStyleIdx="1" presStyleCnt="4">
        <dgm:presLayoutVars>
          <dgm:bulletEnabled val="1"/>
        </dgm:presLayoutVars>
      </dgm:prSet>
      <dgm:spPr/>
    </dgm:pt>
    <dgm:pt modelId="{4DCB7CFB-6833-C142-9509-8E5DAF9358EE}" type="pres">
      <dgm:prSet presAssocID="{F2D2225F-1667-9444-9828-C76299DE6CB2}" presName="dummy" presStyleCnt="0"/>
      <dgm:spPr/>
    </dgm:pt>
    <dgm:pt modelId="{69C3BA1B-9118-144D-B1C8-06CCD59202D9}" type="pres">
      <dgm:prSet presAssocID="{C2F1EF59-31A7-8746-AB63-80BD6A5A5A2D}" presName="sibTrans" presStyleLbl="sibTrans2D1" presStyleIdx="1" presStyleCnt="4"/>
      <dgm:spPr/>
    </dgm:pt>
    <dgm:pt modelId="{AC817021-D4D9-A84C-BD16-F07849AF43E3}" type="pres">
      <dgm:prSet presAssocID="{16C26002-D754-9148-BF61-3707A6D6B4FC}" presName="node" presStyleLbl="node1" presStyleIdx="2" presStyleCnt="4">
        <dgm:presLayoutVars>
          <dgm:bulletEnabled val="1"/>
        </dgm:presLayoutVars>
      </dgm:prSet>
      <dgm:spPr/>
    </dgm:pt>
    <dgm:pt modelId="{F3E7C555-7C3E-FE46-B413-678CAF183B7B}" type="pres">
      <dgm:prSet presAssocID="{16C26002-D754-9148-BF61-3707A6D6B4FC}" presName="dummy" presStyleCnt="0"/>
      <dgm:spPr/>
    </dgm:pt>
    <dgm:pt modelId="{5ADA73C7-835A-ED49-9C39-82FE88E1B78C}" type="pres">
      <dgm:prSet presAssocID="{1080488C-1A31-694D-8ECA-87C7A4E94DF2}" presName="sibTrans" presStyleLbl="sibTrans2D1" presStyleIdx="2" presStyleCnt="4"/>
      <dgm:spPr/>
    </dgm:pt>
    <dgm:pt modelId="{B496762B-459B-7C41-B6D6-E1947C9178FF}" type="pres">
      <dgm:prSet presAssocID="{A8B66FF9-9140-7542-8B3B-E77C9BA4365F}" presName="node" presStyleLbl="node1" presStyleIdx="3" presStyleCnt="4">
        <dgm:presLayoutVars>
          <dgm:bulletEnabled val="1"/>
        </dgm:presLayoutVars>
      </dgm:prSet>
      <dgm:spPr/>
    </dgm:pt>
    <dgm:pt modelId="{E093D3F1-D935-DC49-9223-7E4DAD86A2E0}" type="pres">
      <dgm:prSet presAssocID="{A8B66FF9-9140-7542-8B3B-E77C9BA4365F}" presName="dummy" presStyleCnt="0"/>
      <dgm:spPr/>
    </dgm:pt>
    <dgm:pt modelId="{676DDFD1-A84E-4C40-915C-BCD855E6F64F}" type="pres">
      <dgm:prSet presAssocID="{4D8E204E-B1D4-3144-95F8-C0ACFB059A18}" presName="sibTrans" presStyleLbl="sibTrans2D1" presStyleIdx="3" presStyleCnt="4"/>
      <dgm:spPr/>
    </dgm:pt>
  </dgm:ptLst>
  <dgm:cxnLst>
    <dgm:cxn modelId="{A67DAD20-5853-43E2-814B-7A4E6DB0C43E}" type="presOf" srcId="{16C26002-D754-9148-BF61-3707A6D6B4FC}" destId="{AC817021-D4D9-A84C-BD16-F07849AF43E3}" srcOrd="0" destOrd="0" presId="urn:microsoft.com/office/officeart/2005/8/layout/radial6"/>
    <dgm:cxn modelId="{34C3CB2A-A8E8-4C3C-A5A9-FD30003CB432}" type="presOf" srcId="{F2D2225F-1667-9444-9828-C76299DE6CB2}" destId="{1A05F6C5-C0FC-704C-A662-6A0C25E04C42}" srcOrd="0" destOrd="0" presId="urn:microsoft.com/office/officeart/2005/8/layout/radial6"/>
    <dgm:cxn modelId="{718E892D-FE51-4A0D-8BB7-E4B457F4A7E1}" type="presOf" srcId="{119C0BD1-6017-D54C-84CD-6D34336BBB7B}" destId="{1AFFFB8D-DDDE-8A4E-B2A6-9414A2F7B280}" srcOrd="0" destOrd="0" presId="urn:microsoft.com/office/officeart/2005/8/layout/radial6"/>
    <dgm:cxn modelId="{89D4CB3A-F465-1A4C-97C2-AF603E13CA9F}" srcId="{69F297CF-FA38-7A48-B887-EC7CC4089F53}" destId="{F2D2225F-1667-9444-9828-C76299DE6CB2}" srcOrd="1" destOrd="0" parTransId="{409A1058-EC46-1D4E-8BA7-AEFD10E82518}" sibTransId="{C2F1EF59-31A7-8746-AB63-80BD6A5A5A2D}"/>
    <dgm:cxn modelId="{0A044D4A-445C-6D43-9605-E99382DE8C3F}" srcId="{69F297CF-FA38-7A48-B887-EC7CC4089F53}" destId="{16C26002-D754-9148-BF61-3707A6D6B4FC}" srcOrd="2" destOrd="0" parTransId="{93FAA3B7-6B0C-A14C-BBDA-94ED6C982E83}" sibTransId="{1080488C-1A31-694D-8ECA-87C7A4E94DF2}"/>
    <dgm:cxn modelId="{5ACAF170-917D-9C49-8CA6-4B2E87BD91FA}" srcId="{119C0BD1-6017-D54C-84CD-6D34336BBB7B}" destId="{69F297CF-FA38-7A48-B887-EC7CC4089F53}" srcOrd="0" destOrd="0" parTransId="{8F812BFB-01FE-944E-8F2D-D7167330B6DB}" sibTransId="{B65778FC-746C-0848-A8E2-AA2254E410FB}"/>
    <dgm:cxn modelId="{F5277B52-73D2-4DEE-8D7E-921FAB8F59DD}" type="presOf" srcId="{1080488C-1A31-694D-8ECA-87C7A4E94DF2}" destId="{5ADA73C7-835A-ED49-9C39-82FE88E1B78C}" srcOrd="0" destOrd="0" presId="urn:microsoft.com/office/officeart/2005/8/layout/radial6"/>
    <dgm:cxn modelId="{B3C1DD79-0B12-4F3F-A9E0-1AC443578102}" type="presOf" srcId="{77DB72B5-C4AB-C040-853D-EDB62D6D7BAF}" destId="{2CE1CC2F-D0B3-FF4E-8CEE-36F001CEC0B6}" srcOrd="0" destOrd="0" presId="urn:microsoft.com/office/officeart/2005/8/layout/radial6"/>
    <dgm:cxn modelId="{EE07627A-120D-472D-A23A-4A3D8CFD3FEA}" type="presOf" srcId="{69F297CF-FA38-7A48-B887-EC7CC4089F53}" destId="{074D8A34-896D-4A42-B914-CE65D130631C}" srcOrd="0" destOrd="0" presId="urn:microsoft.com/office/officeart/2005/8/layout/radial6"/>
    <dgm:cxn modelId="{10CCC98E-D497-5543-BA49-352E6A92030A}" srcId="{69F297CF-FA38-7A48-B887-EC7CC4089F53}" destId="{77DB72B5-C4AB-C040-853D-EDB62D6D7BAF}" srcOrd="0" destOrd="0" parTransId="{9E102446-7946-364E-A1C2-8D97CC1AC686}" sibTransId="{F21D985A-8A87-4F4D-BE48-E36CFCD21AFF}"/>
    <dgm:cxn modelId="{37811F9F-997C-43BE-BCB3-988DC6CEE982}" type="presOf" srcId="{C2F1EF59-31A7-8746-AB63-80BD6A5A5A2D}" destId="{69C3BA1B-9118-144D-B1C8-06CCD59202D9}" srcOrd="0" destOrd="0" presId="urn:microsoft.com/office/officeart/2005/8/layout/radial6"/>
    <dgm:cxn modelId="{F811B9BC-5335-460A-B2D7-165ABB7CE305}" type="presOf" srcId="{4D8E204E-B1D4-3144-95F8-C0ACFB059A18}" destId="{676DDFD1-A84E-4C40-915C-BCD855E6F64F}" srcOrd="0" destOrd="0" presId="urn:microsoft.com/office/officeart/2005/8/layout/radial6"/>
    <dgm:cxn modelId="{B2ABACD6-879D-4ACF-978E-DE0085C4B921}" type="presOf" srcId="{A8B66FF9-9140-7542-8B3B-E77C9BA4365F}" destId="{B496762B-459B-7C41-B6D6-E1947C9178FF}" srcOrd="0" destOrd="0" presId="urn:microsoft.com/office/officeart/2005/8/layout/radial6"/>
    <dgm:cxn modelId="{F28CA9F7-26AF-FA49-A7C7-B8427AE424DC}" srcId="{69F297CF-FA38-7A48-B887-EC7CC4089F53}" destId="{A8B66FF9-9140-7542-8B3B-E77C9BA4365F}" srcOrd="3" destOrd="0" parTransId="{535BE10E-3BEB-E241-B3A7-2C2EAC9A9D78}" sibTransId="{4D8E204E-B1D4-3144-95F8-C0ACFB059A18}"/>
    <dgm:cxn modelId="{CCA24FFD-F6E6-4A62-9697-14B40E89F9F3}" type="presOf" srcId="{F21D985A-8A87-4F4D-BE48-E36CFCD21AFF}" destId="{4A3769CD-033E-824C-9652-79ACD7F92799}" srcOrd="0" destOrd="0" presId="urn:microsoft.com/office/officeart/2005/8/layout/radial6"/>
    <dgm:cxn modelId="{5AE47972-0163-447F-B5E0-BF317108332E}" type="presParOf" srcId="{1AFFFB8D-DDDE-8A4E-B2A6-9414A2F7B280}" destId="{074D8A34-896D-4A42-B914-CE65D130631C}" srcOrd="0" destOrd="0" presId="urn:microsoft.com/office/officeart/2005/8/layout/radial6"/>
    <dgm:cxn modelId="{2D482C0F-57E3-4FFB-8943-55C453A27A6E}" type="presParOf" srcId="{1AFFFB8D-DDDE-8A4E-B2A6-9414A2F7B280}" destId="{2CE1CC2F-D0B3-FF4E-8CEE-36F001CEC0B6}" srcOrd="1" destOrd="0" presId="urn:microsoft.com/office/officeart/2005/8/layout/radial6"/>
    <dgm:cxn modelId="{0754D8CE-88C5-4CB6-B3E8-2F8DE156F307}" type="presParOf" srcId="{1AFFFB8D-DDDE-8A4E-B2A6-9414A2F7B280}" destId="{91F64EA0-B620-EF4B-B841-FF6BF02FDA5D}" srcOrd="2" destOrd="0" presId="urn:microsoft.com/office/officeart/2005/8/layout/radial6"/>
    <dgm:cxn modelId="{E0576E8C-F44B-4A4E-AE97-3B6ACA395E8C}" type="presParOf" srcId="{1AFFFB8D-DDDE-8A4E-B2A6-9414A2F7B280}" destId="{4A3769CD-033E-824C-9652-79ACD7F92799}" srcOrd="3" destOrd="0" presId="urn:microsoft.com/office/officeart/2005/8/layout/radial6"/>
    <dgm:cxn modelId="{724C0B25-F971-4206-9D93-AD0B2F78C9FA}" type="presParOf" srcId="{1AFFFB8D-DDDE-8A4E-B2A6-9414A2F7B280}" destId="{1A05F6C5-C0FC-704C-A662-6A0C25E04C42}" srcOrd="4" destOrd="0" presId="urn:microsoft.com/office/officeart/2005/8/layout/radial6"/>
    <dgm:cxn modelId="{F6C6EDF1-7153-413F-B82A-F2FAB8FCE756}" type="presParOf" srcId="{1AFFFB8D-DDDE-8A4E-B2A6-9414A2F7B280}" destId="{4DCB7CFB-6833-C142-9509-8E5DAF9358EE}" srcOrd="5" destOrd="0" presId="urn:microsoft.com/office/officeart/2005/8/layout/radial6"/>
    <dgm:cxn modelId="{148ACB46-04B7-4349-9EB2-037C44342EA8}" type="presParOf" srcId="{1AFFFB8D-DDDE-8A4E-B2A6-9414A2F7B280}" destId="{69C3BA1B-9118-144D-B1C8-06CCD59202D9}" srcOrd="6" destOrd="0" presId="urn:microsoft.com/office/officeart/2005/8/layout/radial6"/>
    <dgm:cxn modelId="{0E9ECA24-B504-4BD2-B12D-19E132D38F61}" type="presParOf" srcId="{1AFFFB8D-DDDE-8A4E-B2A6-9414A2F7B280}" destId="{AC817021-D4D9-A84C-BD16-F07849AF43E3}" srcOrd="7" destOrd="0" presId="urn:microsoft.com/office/officeart/2005/8/layout/radial6"/>
    <dgm:cxn modelId="{E6D1D486-895F-44A3-9444-042D9D2963E1}" type="presParOf" srcId="{1AFFFB8D-DDDE-8A4E-B2A6-9414A2F7B280}" destId="{F3E7C555-7C3E-FE46-B413-678CAF183B7B}" srcOrd="8" destOrd="0" presId="urn:microsoft.com/office/officeart/2005/8/layout/radial6"/>
    <dgm:cxn modelId="{4542E9AA-EED1-4701-B198-7942C44B087D}" type="presParOf" srcId="{1AFFFB8D-DDDE-8A4E-B2A6-9414A2F7B280}" destId="{5ADA73C7-835A-ED49-9C39-82FE88E1B78C}" srcOrd="9" destOrd="0" presId="urn:microsoft.com/office/officeart/2005/8/layout/radial6"/>
    <dgm:cxn modelId="{E6062D79-57A3-4E79-A355-1EDD474C60F2}" type="presParOf" srcId="{1AFFFB8D-DDDE-8A4E-B2A6-9414A2F7B280}" destId="{B496762B-459B-7C41-B6D6-E1947C9178FF}" srcOrd="10" destOrd="0" presId="urn:microsoft.com/office/officeart/2005/8/layout/radial6"/>
    <dgm:cxn modelId="{4A32B106-3166-4008-846D-E1250E886D88}" type="presParOf" srcId="{1AFFFB8D-DDDE-8A4E-B2A6-9414A2F7B280}" destId="{E093D3F1-D935-DC49-9223-7E4DAD86A2E0}" srcOrd="11" destOrd="0" presId="urn:microsoft.com/office/officeart/2005/8/layout/radial6"/>
    <dgm:cxn modelId="{82B9A52F-2ACE-4A81-9BC2-AB184846FD4A}" type="presParOf" srcId="{1AFFFB8D-DDDE-8A4E-B2A6-9414A2F7B280}" destId="{676DDFD1-A84E-4C40-915C-BCD855E6F64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703B7D-31E6-49D8-A700-B1AEDDCA12B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75977F-512F-464E-856D-41D7DFDE0251}">
      <dgm:prSet phldrT="[Text]" custT="1"/>
      <dgm:spPr/>
      <dgm:t>
        <a:bodyPr/>
        <a:lstStyle/>
        <a:p>
          <a:r>
            <a:rPr lang="en-US" sz="2000" b="1" dirty="0"/>
            <a:t>Assessing the Students with specific topic</a:t>
          </a:r>
        </a:p>
      </dgm:t>
    </dgm:pt>
    <dgm:pt modelId="{4EDC1A40-AD59-4B22-8400-5B2AED148EB2}" type="parTrans" cxnId="{C6CB3E2E-C1D1-403A-A458-0FCAED95C217}">
      <dgm:prSet/>
      <dgm:spPr/>
      <dgm:t>
        <a:bodyPr/>
        <a:lstStyle/>
        <a:p>
          <a:endParaRPr lang="en-US" sz="2000"/>
        </a:p>
      </dgm:t>
    </dgm:pt>
    <dgm:pt modelId="{E85FAAB7-A1A9-4736-B715-A21269919D24}" type="sibTrans" cxnId="{C6CB3E2E-C1D1-403A-A458-0FCAED95C217}">
      <dgm:prSet/>
      <dgm:spPr/>
      <dgm:t>
        <a:bodyPr/>
        <a:lstStyle/>
        <a:p>
          <a:endParaRPr lang="en-US" sz="2000"/>
        </a:p>
      </dgm:t>
    </dgm:pt>
    <dgm:pt modelId="{FA0AA084-ED24-460E-B8FE-E4060359E73C}">
      <dgm:prSet phldrT="[Text]" custT="1"/>
      <dgm:spPr/>
      <dgm:t>
        <a:bodyPr/>
        <a:lstStyle/>
        <a:p>
          <a:r>
            <a:rPr lang="en-US" sz="2000" b="1" dirty="0"/>
            <a:t>Score the students responses and export the results</a:t>
          </a:r>
        </a:p>
      </dgm:t>
    </dgm:pt>
    <dgm:pt modelId="{4A9EC4B3-2CC8-48E2-9A94-72A12D1AF74B}" type="parTrans" cxnId="{572EAE98-16AF-4291-9EA5-F5A5FF8A9A4F}">
      <dgm:prSet/>
      <dgm:spPr/>
      <dgm:t>
        <a:bodyPr/>
        <a:lstStyle/>
        <a:p>
          <a:endParaRPr lang="en-US" sz="2000"/>
        </a:p>
      </dgm:t>
    </dgm:pt>
    <dgm:pt modelId="{7D3F3D46-BF87-46D7-9402-9C0F2D256067}" type="sibTrans" cxnId="{572EAE98-16AF-4291-9EA5-F5A5FF8A9A4F}">
      <dgm:prSet/>
      <dgm:spPr/>
      <dgm:t>
        <a:bodyPr/>
        <a:lstStyle/>
        <a:p>
          <a:endParaRPr lang="en-US" sz="2000"/>
        </a:p>
      </dgm:t>
    </dgm:pt>
    <dgm:pt modelId="{D45E0489-0E24-4ED2-813B-902D9C62A554}">
      <dgm:prSet phldrT="[Text]" custT="1"/>
      <dgm:spPr/>
      <dgm:t>
        <a:bodyPr/>
        <a:lstStyle/>
        <a:p>
          <a:r>
            <a:rPr lang="en-US" sz="2000" b="1" dirty="0"/>
            <a:t>Diagnose the strength and weakness, peer teaching in teacher working group</a:t>
          </a:r>
        </a:p>
      </dgm:t>
    </dgm:pt>
    <dgm:pt modelId="{49B57187-D74E-479A-8A08-9B95AB75A2E0}" type="parTrans" cxnId="{1663707E-3D8C-418A-8D9B-527884078B05}">
      <dgm:prSet/>
      <dgm:spPr/>
      <dgm:t>
        <a:bodyPr/>
        <a:lstStyle/>
        <a:p>
          <a:endParaRPr lang="en-US" sz="2000"/>
        </a:p>
      </dgm:t>
    </dgm:pt>
    <dgm:pt modelId="{531718D8-F426-4DCB-9097-D142C38B0A0F}" type="sibTrans" cxnId="{1663707E-3D8C-418A-8D9B-527884078B05}">
      <dgm:prSet/>
      <dgm:spPr/>
      <dgm:t>
        <a:bodyPr/>
        <a:lstStyle/>
        <a:p>
          <a:endParaRPr lang="en-US" sz="2000"/>
        </a:p>
      </dgm:t>
    </dgm:pt>
    <dgm:pt modelId="{7FF95F97-B4DF-4AC0-A5BF-30AA16E795FE}" type="pres">
      <dgm:prSet presAssocID="{18703B7D-31E6-49D8-A700-B1AEDDCA12B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4FF23F4-B055-4E22-8034-889C88F4FC0D}" type="pres">
      <dgm:prSet presAssocID="{4275977F-512F-464E-856D-41D7DFDE0251}" presName="Accent1" presStyleCnt="0"/>
      <dgm:spPr/>
    </dgm:pt>
    <dgm:pt modelId="{8C94D2C1-C80F-4164-86A0-E278D9829F72}" type="pres">
      <dgm:prSet presAssocID="{4275977F-512F-464E-856D-41D7DFDE0251}" presName="Accent" presStyleLbl="node1" presStyleIdx="0" presStyleCnt="3"/>
      <dgm:spPr>
        <a:solidFill>
          <a:srgbClr val="9A7500"/>
        </a:solidFill>
      </dgm:spPr>
    </dgm:pt>
    <dgm:pt modelId="{30B41A59-3126-40F4-8CC3-15ED1AA393BB}" type="pres">
      <dgm:prSet presAssocID="{4275977F-512F-464E-856D-41D7DFDE025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EB93218-8B81-4299-8703-DD9976B42B7C}" type="pres">
      <dgm:prSet presAssocID="{FA0AA084-ED24-460E-B8FE-E4060359E73C}" presName="Accent2" presStyleCnt="0"/>
      <dgm:spPr/>
    </dgm:pt>
    <dgm:pt modelId="{43C8F0AD-CBA1-4633-B855-481E9FA59C20}" type="pres">
      <dgm:prSet presAssocID="{FA0AA084-ED24-460E-B8FE-E4060359E73C}" presName="Accent" presStyleLbl="node1" presStyleIdx="1" presStyleCnt="3"/>
      <dgm:spPr>
        <a:solidFill>
          <a:srgbClr val="DAA600"/>
        </a:solidFill>
      </dgm:spPr>
    </dgm:pt>
    <dgm:pt modelId="{AD9FF35D-0EE6-4F23-95D9-4E54EEE7E2CD}" type="pres">
      <dgm:prSet presAssocID="{FA0AA084-ED24-460E-B8FE-E4060359E73C}" presName="Parent2" presStyleLbl="revTx" presStyleIdx="1" presStyleCnt="3" custLinFactNeighborX="-9589" custLinFactNeighborY="-19820">
        <dgm:presLayoutVars>
          <dgm:chMax val="1"/>
          <dgm:chPref val="1"/>
          <dgm:bulletEnabled val="1"/>
        </dgm:presLayoutVars>
      </dgm:prSet>
      <dgm:spPr/>
    </dgm:pt>
    <dgm:pt modelId="{75E7008F-DF9D-404A-BD71-ACB17A6E6739}" type="pres">
      <dgm:prSet presAssocID="{D45E0489-0E24-4ED2-813B-902D9C62A554}" presName="Accent3" presStyleCnt="0"/>
      <dgm:spPr/>
    </dgm:pt>
    <dgm:pt modelId="{8E1F50ED-BACC-40A5-8C26-AB9E63E46471}" type="pres">
      <dgm:prSet presAssocID="{D45E0489-0E24-4ED2-813B-902D9C62A554}" presName="Accent" presStyleLbl="node1" presStyleIdx="2" presStyleCnt="3"/>
      <dgm:spPr>
        <a:solidFill>
          <a:srgbClr val="FFEAA7"/>
        </a:solidFill>
      </dgm:spPr>
    </dgm:pt>
    <dgm:pt modelId="{25C6E2D1-5EF3-4F6C-B641-C24D78B83CE5}" type="pres">
      <dgm:prSet presAssocID="{D45E0489-0E24-4ED2-813B-902D9C62A55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6CB3E2E-C1D1-403A-A458-0FCAED95C217}" srcId="{18703B7D-31E6-49D8-A700-B1AEDDCA12B6}" destId="{4275977F-512F-464E-856D-41D7DFDE0251}" srcOrd="0" destOrd="0" parTransId="{4EDC1A40-AD59-4B22-8400-5B2AED148EB2}" sibTransId="{E85FAAB7-A1A9-4736-B715-A21269919D24}"/>
    <dgm:cxn modelId="{0653AA3B-155C-476F-BD20-90655404A7BE}" type="presOf" srcId="{18703B7D-31E6-49D8-A700-B1AEDDCA12B6}" destId="{7FF95F97-B4DF-4AC0-A5BF-30AA16E795FE}" srcOrd="0" destOrd="0" presId="urn:microsoft.com/office/officeart/2009/layout/CircleArrowProcess"/>
    <dgm:cxn modelId="{61E3817D-4FD1-4FD7-966D-2D2177A94D4B}" type="presOf" srcId="{4275977F-512F-464E-856D-41D7DFDE0251}" destId="{30B41A59-3126-40F4-8CC3-15ED1AA393BB}" srcOrd="0" destOrd="0" presId="urn:microsoft.com/office/officeart/2009/layout/CircleArrowProcess"/>
    <dgm:cxn modelId="{1663707E-3D8C-418A-8D9B-527884078B05}" srcId="{18703B7D-31E6-49D8-A700-B1AEDDCA12B6}" destId="{D45E0489-0E24-4ED2-813B-902D9C62A554}" srcOrd="2" destOrd="0" parTransId="{49B57187-D74E-479A-8A08-9B95AB75A2E0}" sibTransId="{531718D8-F426-4DCB-9097-D142C38B0A0F}"/>
    <dgm:cxn modelId="{572EAE98-16AF-4291-9EA5-F5A5FF8A9A4F}" srcId="{18703B7D-31E6-49D8-A700-B1AEDDCA12B6}" destId="{FA0AA084-ED24-460E-B8FE-E4060359E73C}" srcOrd="1" destOrd="0" parTransId="{4A9EC4B3-2CC8-48E2-9A94-72A12D1AF74B}" sibTransId="{7D3F3D46-BF87-46D7-9402-9C0F2D256067}"/>
    <dgm:cxn modelId="{A49C95A8-F7F8-485C-B9DF-0B6A29AF177B}" type="presOf" srcId="{D45E0489-0E24-4ED2-813B-902D9C62A554}" destId="{25C6E2D1-5EF3-4F6C-B641-C24D78B83CE5}" srcOrd="0" destOrd="0" presId="urn:microsoft.com/office/officeart/2009/layout/CircleArrowProcess"/>
    <dgm:cxn modelId="{D38724EC-CF83-406B-8DFD-D668D11E81EF}" type="presOf" srcId="{FA0AA084-ED24-460E-B8FE-E4060359E73C}" destId="{AD9FF35D-0EE6-4F23-95D9-4E54EEE7E2CD}" srcOrd="0" destOrd="0" presId="urn:microsoft.com/office/officeart/2009/layout/CircleArrowProcess"/>
    <dgm:cxn modelId="{694D632B-F4B1-40F1-B20E-1F91B99930B3}" type="presParOf" srcId="{7FF95F97-B4DF-4AC0-A5BF-30AA16E795FE}" destId="{A4FF23F4-B055-4E22-8034-889C88F4FC0D}" srcOrd="0" destOrd="0" presId="urn:microsoft.com/office/officeart/2009/layout/CircleArrowProcess"/>
    <dgm:cxn modelId="{52C7463F-6549-4EEE-A21D-ABD7997B4ECC}" type="presParOf" srcId="{A4FF23F4-B055-4E22-8034-889C88F4FC0D}" destId="{8C94D2C1-C80F-4164-86A0-E278D9829F72}" srcOrd="0" destOrd="0" presId="urn:microsoft.com/office/officeart/2009/layout/CircleArrowProcess"/>
    <dgm:cxn modelId="{9236C6A5-03AC-4E3D-B4FF-B68BD227776B}" type="presParOf" srcId="{7FF95F97-B4DF-4AC0-A5BF-30AA16E795FE}" destId="{30B41A59-3126-40F4-8CC3-15ED1AA393BB}" srcOrd="1" destOrd="0" presId="urn:microsoft.com/office/officeart/2009/layout/CircleArrowProcess"/>
    <dgm:cxn modelId="{30EC59F5-B6E4-4EC6-BE0C-DAFC9F072B15}" type="presParOf" srcId="{7FF95F97-B4DF-4AC0-A5BF-30AA16E795FE}" destId="{DEB93218-8B81-4299-8703-DD9976B42B7C}" srcOrd="2" destOrd="0" presId="urn:microsoft.com/office/officeart/2009/layout/CircleArrowProcess"/>
    <dgm:cxn modelId="{A6DC36EE-DCD2-401C-85F5-18E50AE9F307}" type="presParOf" srcId="{DEB93218-8B81-4299-8703-DD9976B42B7C}" destId="{43C8F0AD-CBA1-4633-B855-481E9FA59C20}" srcOrd="0" destOrd="0" presId="urn:microsoft.com/office/officeart/2009/layout/CircleArrowProcess"/>
    <dgm:cxn modelId="{F63183B4-8C19-4C09-B71C-15F053A743C2}" type="presParOf" srcId="{7FF95F97-B4DF-4AC0-A5BF-30AA16E795FE}" destId="{AD9FF35D-0EE6-4F23-95D9-4E54EEE7E2CD}" srcOrd="3" destOrd="0" presId="urn:microsoft.com/office/officeart/2009/layout/CircleArrowProcess"/>
    <dgm:cxn modelId="{5F9D437F-6B26-4C21-B3DD-CEE9D97D2DDE}" type="presParOf" srcId="{7FF95F97-B4DF-4AC0-A5BF-30AA16E795FE}" destId="{75E7008F-DF9D-404A-BD71-ACB17A6E6739}" srcOrd="4" destOrd="0" presId="urn:microsoft.com/office/officeart/2009/layout/CircleArrowProcess"/>
    <dgm:cxn modelId="{18A58BEB-1C1D-408E-88AA-753570670DA1}" type="presParOf" srcId="{75E7008F-DF9D-404A-BD71-ACB17A6E6739}" destId="{8E1F50ED-BACC-40A5-8C26-AB9E63E46471}" srcOrd="0" destOrd="0" presId="urn:microsoft.com/office/officeart/2009/layout/CircleArrowProcess"/>
    <dgm:cxn modelId="{FAFC5904-CC22-4B7B-B2A9-8EF66228467D}" type="presParOf" srcId="{7FF95F97-B4DF-4AC0-A5BF-30AA16E795FE}" destId="{25C6E2D1-5EF3-4F6C-B641-C24D78B83CE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DFD1-A84E-4C40-915C-BCD855E6F64F}">
      <dsp:nvSpPr>
        <dsp:cNvPr id="0" name=""/>
        <dsp:cNvSpPr/>
      </dsp:nvSpPr>
      <dsp:spPr>
        <a:xfrm>
          <a:off x="3456777" y="407114"/>
          <a:ext cx="2721080" cy="2721080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DA73C7-835A-ED49-9C39-82FE88E1B78C}">
      <dsp:nvSpPr>
        <dsp:cNvPr id="0" name=""/>
        <dsp:cNvSpPr/>
      </dsp:nvSpPr>
      <dsp:spPr>
        <a:xfrm>
          <a:off x="3456777" y="407114"/>
          <a:ext cx="2721080" cy="2721080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C3BA1B-9118-144D-B1C8-06CCD59202D9}">
      <dsp:nvSpPr>
        <dsp:cNvPr id="0" name=""/>
        <dsp:cNvSpPr/>
      </dsp:nvSpPr>
      <dsp:spPr>
        <a:xfrm>
          <a:off x="3456777" y="407114"/>
          <a:ext cx="2721080" cy="2721080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3769CD-033E-824C-9652-79ACD7F92799}">
      <dsp:nvSpPr>
        <dsp:cNvPr id="0" name=""/>
        <dsp:cNvSpPr/>
      </dsp:nvSpPr>
      <dsp:spPr>
        <a:xfrm>
          <a:off x="3456777" y="407114"/>
          <a:ext cx="2721080" cy="2721080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4D8A34-896D-4A42-B914-CE65D130631C}">
      <dsp:nvSpPr>
        <dsp:cNvPr id="0" name=""/>
        <dsp:cNvSpPr/>
      </dsp:nvSpPr>
      <dsp:spPr>
        <a:xfrm>
          <a:off x="4191631" y="1141967"/>
          <a:ext cx="1251373" cy="1251373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entury Gothic" panose="020B0502020202020204" pitchFamily="34" charset="0"/>
              <a:ea typeface="Avenir Book" charset="0"/>
              <a:cs typeface="Avenir Book" charset="0"/>
            </a:rPr>
            <a:t>SKL</a:t>
          </a:r>
        </a:p>
      </dsp:txBody>
      <dsp:txXfrm>
        <a:off x="4374890" y="1325226"/>
        <a:ext cx="884855" cy="884855"/>
      </dsp:txXfrm>
    </dsp:sp>
    <dsp:sp modelId="{2CE1CC2F-D0B3-FF4E-8CEE-36F001CEC0B6}">
      <dsp:nvSpPr>
        <dsp:cNvPr id="0" name=""/>
        <dsp:cNvSpPr/>
      </dsp:nvSpPr>
      <dsp:spPr>
        <a:xfrm>
          <a:off x="4379337" y="668"/>
          <a:ext cx="875961" cy="875961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Penilaian</a:t>
          </a:r>
          <a:r>
            <a:rPr lang="en-US" sz="900" b="1" kern="1200" dirty="0">
              <a:latin typeface="Century Gothic" panose="020B0502020202020204" pitchFamily="34" charset="0"/>
              <a:ea typeface="Avenir Book" charset="0"/>
              <a:cs typeface="Avenir Book" charset="0"/>
            </a:rPr>
            <a:t> Level Kelas</a:t>
          </a:r>
        </a:p>
      </dsp:txBody>
      <dsp:txXfrm>
        <a:off x="4507619" y="128950"/>
        <a:ext cx="619397" cy="619397"/>
      </dsp:txXfrm>
    </dsp:sp>
    <dsp:sp modelId="{1A05F6C5-C0FC-704C-A662-6A0C25E04C42}">
      <dsp:nvSpPr>
        <dsp:cNvPr id="0" name=""/>
        <dsp:cNvSpPr/>
      </dsp:nvSpPr>
      <dsp:spPr>
        <a:xfrm>
          <a:off x="5708342" y="1329673"/>
          <a:ext cx="875961" cy="875961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Penilaian</a:t>
          </a:r>
          <a:r>
            <a:rPr lang="en-US" sz="900" b="1" kern="1200" dirty="0">
              <a:latin typeface="Century Gothic" panose="020B0502020202020204" pitchFamily="34" charset="0"/>
              <a:ea typeface="Avenir Book" charset="0"/>
              <a:cs typeface="Avenir Book" charset="0"/>
            </a:rPr>
            <a:t> Level </a:t>
          </a:r>
          <a:r>
            <a:rPr lang="en-US" sz="900" b="1" kern="1200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Sekolah</a:t>
          </a:r>
          <a:endParaRPr lang="en-US" sz="900" b="1" kern="1200" dirty="0">
            <a:latin typeface="Century Gothic" panose="020B0502020202020204" pitchFamily="34" charset="0"/>
            <a:ea typeface="Avenir Book" charset="0"/>
            <a:cs typeface="Avenir Book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entury Gothic" panose="020B0502020202020204" pitchFamily="34" charset="0"/>
              <a:ea typeface="Avenir Book" charset="0"/>
              <a:cs typeface="Avenir Book" charset="0"/>
            </a:rPr>
            <a:t>(c/:USBN) </a:t>
          </a:r>
        </a:p>
      </dsp:txBody>
      <dsp:txXfrm>
        <a:off x="5836624" y="1457955"/>
        <a:ext cx="619397" cy="619397"/>
      </dsp:txXfrm>
    </dsp:sp>
    <dsp:sp modelId="{AC817021-D4D9-A84C-BD16-F07849AF43E3}">
      <dsp:nvSpPr>
        <dsp:cNvPr id="0" name=""/>
        <dsp:cNvSpPr/>
      </dsp:nvSpPr>
      <dsp:spPr>
        <a:xfrm>
          <a:off x="4379337" y="2658679"/>
          <a:ext cx="875961" cy="875961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Penilaian</a:t>
          </a:r>
          <a:r>
            <a:rPr lang="en-US" sz="900" b="1" kern="1200" dirty="0">
              <a:latin typeface="Century Gothic" panose="020B0502020202020204" pitchFamily="34" charset="0"/>
              <a:ea typeface="Avenir Book" charset="0"/>
              <a:cs typeface="Avenir Book" charset="0"/>
            </a:rPr>
            <a:t> </a:t>
          </a:r>
          <a:r>
            <a:rPr lang="en-US" sz="900" b="1" kern="1200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eksternal</a:t>
          </a:r>
          <a:r>
            <a:rPr lang="en-US" sz="900" b="1" kern="1200" dirty="0">
              <a:latin typeface="Century Gothic" panose="020B0502020202020204" pitchFamily="34" charset="0"/>
              <a:ea typeface="Avenir Book" charset="0"/>
              <a:cs typeface="Avenir Book" charset="0"/>
            </a:rPr>
            <a:t> </a:t>
          </a:r>
        </a:p>
      </dsp:txBody>
      <dsp:txXfrm>
        <a:off x="4507619" y="2786961"/>
        <a:ext cx="619397" cy="619397"/>
      </dsp:txXfrm>
    </dsp:sp>
    <dsp:sp modelId="{B496762B-459B-7C41-B6D6-E1947C9178FF}">
      <dsp:nvSpPr>
        <dsp:cNvPr id="0" name=""/>
        <dsp:cNvSpPr/>
      </dsp:nvSpPr>
      <dsp:spPr>
        <a:xfrm>
          <a:off x="3050331" y="1329673"/>
          <a:ext cx="875961" cy="875961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 err="1">
              <a:latin typeface="Century Gothic" panose="020B0502020202020204" pitchFamily="34" charset="0"/>
              <a:ea typeface="Avenir Book" charset="0"/>
              <a:cs typeface="Avenir Book" charset="0"/>
            </a:rPr>
            <a:t>Ujian</a:t>
          </a:r>
          <a:r>
            <a:rPr lang="en-US" sz="900" b="1" kern="1200" dirty="0">
              <a:latin typeface="Century Gothic" panose="020B0502020202020204" pitchFamily="34" charset="0"/>
              <a:ea typeface="Avenir Book" charset="0"/>
              <a:cs typeface="Avenir Book" charset="0"/>
            </a:rPr>
            <a:t> Nasional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Century Gothic" panose="020B0502020202020204" pitchFamily="34" charset="0"/>
              <a:ea typeface="Avenir Book" charset="0"/>
              <a:cs typeface="Avenir Book" charset="0"/>
            </a:rPr>
            <a:t>(UN)</a:t>
          </a:r>
        </a:p>
      </dsp:txBody>
      <dsp:txXfrm>
        <a:off x="3178613" y="1457955"/>
        <a:ext cx="619397" cy="619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4D2C1-C80F-4164-86A0-E278D9829F72}">
      <dsp:nvSpPr>
        <dsp:cNvPr id="0" name=""/>
        <dsp:cNvSpPr/>
      </dsp:nvSpPr>
      <dsp:spPr>
        <a:xfrm>
          <a:off x="3745586" y="0"/>
          <a:ext cx="3540728" cy="354126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A75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41A59-3126-40F4-8CC3-15ED1AA393BB}">
      <dsp:nvSpPr>
        <dsp:cNvPr id="0" name=""/>
        <dsp:cNvSpPr/>
      </dsp:nvSpPr>
      <dsp:spPr>
        <a:xfrm>
          <a:off x="4528204" y="1278504"/>
          <a:ext cx="1967514" cy="983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Assessing the Students with specific topic</a:t>
          </a:r>
        </a:p>
      </dsp:txBody>
      <dsp:txXfrm>
        <a:off x="4528204" y="1278504"/>
        <a:ext cx="1967514" cy="983521"/>
      </dsp:txXfrm>
    </dsp:sp>
    <dsp:sp modelId="{43C8F0AD-CBA1-4633-B855-481E9FA59C20}">
      <dsp:nvSpPr>
        <dsp:cNvPr id="0" name=""/>
        <dsp:cNvSpPr/>
      </dsp:nvSpPr>
      <dsp:spPr>
        <a:xfrm>
          <a:off x="2762161" y="2034720"/>
          <a:ext cx="3540728" cy="354126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DAA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FF35D-0EE6-4F23-95D9-4E54EEE7E2CD}">
      <dsp:nvSpPr>
        <dsp:cNvPr id="0" name=""/>
        <dsp:cNvSpPr/>
      </dsp:nvSpPr>
      <dsp:spPr>
        <a:xfrm>
          <a:off x="3360103" y="3130061"/>
          <a:ext cx="1967514" cy="983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Score the students responses and export the results</a:t>
          </a:r>
        </a:p>
      </dsp:txBody>
      <dsp:txXfrm>
        <a:off x="3360103" y="3130061"/>
        <a:ext cx="1967514" cy="983521"/>
      </dsp:txXfrm>
    </dsp:sp>
    <dsp:sp modelId="{8E1F50ED-BACC-40A5-8C26-AB9E63E46471}">
      <dsp:nvSpPr>
        <dsp:cNvPr id="0" name=""/>
        <dsp:cNvSpPr/>
      </dsp:nvSpPr>
      <dsp:spPr>
        <a:xfrm>
          <a:off x="3997593" y="4312931"/>
          <a:ext cx="3042034" cy="304325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FEA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6E2D1-5EF3-4F6C-B641-C24D78B83CE5}">
      <dsp:nvSpPr>
        <dsp:cNvPr id="0" name=""/>
        <dsp:cNvSpPr/>
      </dsp:nvSpPr>
      <dsp:spPr>
        <a:xfrm>
          <a:off x="4532858" y="5374428"/>
          <a:ext cx="1967514" cy="983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Diagnose the strength and weakness, peer teaching in teacher working group</a:t>
          </a:r>
        </a:p>
      </dsp:txBody>
      <dsp:txXfrm>
        <a:off x="4532858" y="5374428"/>
        <a:ext cx="1967514" cy="983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65D1D-ADD8-4615-AFA3-23C6C529BDA0}" type="datetimeFigureOut">
              <a:rPr lang="id-ID" smtClean="0"/>
              <a:pPr/>
              <a:t>10/12/2019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6688" y="744538"/>
            <a:ext cx="6464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D07F-2293-4B9E-8626-0843C51D3D8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5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231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158" algn="l" defTabSz="119231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2312" algn="l" defTabSz="119231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88469" algn="l" defTabSz="119231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4627" algn="l" defTabSz="119231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0783" algn="l" defTabSz="119231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76934" algn="l" defTabSz="119231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3096" algn="l" defTabSz="119231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69248" algn="l" defTabSz="119231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6688" y="744538"/>
            <a:ext cx="6464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D07F-2293-4B9E-8626-0843C51D3D8C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28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1075-041A-451D-BD02-6672F91C27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" y="746125"/>
            <a:ext cx="64770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9D07F-2293-4B9E-8626-0843C51D3D8C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956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7475" y="809625"/>
            <a:ext cx="7032625" cy="4049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9D07F-2293-4B9E-8626-0843C51D3D8C}" type="slidenum">
              <a:rPr lang="id-ID" smtClean="0">
                <a:solidFill>
                  <a:prstClr val="black"/>
                </a:solidFill>
              </a:rPr>
              <a:pPr/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1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D07F-2293-4B9E-8626-0843C51D3D8C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963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" y="746125"/>
            <a:ext cx="64770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9D07F-2293-4B9E-8626-0843C51D3D8C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287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07" y="2125052"/>
            <a:ext cx="10098723" cy="14662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32" y="3876324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0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76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3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6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1086-B15F-F74D-9E85-94076CCE1121}" type="datetime1">
              <a:rPr lang="en-US" smtClean="0"/>
              <a:t>12/10/2019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[DRAFT AS OF 1 MARCH 2018]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05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A2BE-E4DC-7345-8CC6-536A3ED74BE4}" type="datetime1">
              <a:rPr lang="en-US" smtClean="0"/>
              <a:t>12/10/2019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[DRAFT AS OF 1 MARCH 2018]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761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3945"/>
            <a:ext cx="2673191" cy="5836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3945"/>
            <a:ext cx="7821560" cy="5836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1D95-3081-044E-87EA-3F503125CC1B}" type="datetime1">
              <a:rPr lang="en-US" smtClean="0"/>
              <a:t>12/10/2019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[DRAFT AS OF 1 MARCH 2018]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7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0793-6974-B14D-B47C-0D94F1E7B7ED}" type="datetime1">
              <a:rPr lang="en-US" smtClean="0"/>
              <a:t>12/10/2019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[DRAFT AS OF 1 MARCH 2018]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017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49" y="4395748"/>
            <a:ext cx="10098723" cy="1358607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49" y="2899372"/>
            <a:ext cx="10098723" cy="149636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61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9231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84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846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807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769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73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692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0604-FEF7-5F40-8825-EAA7FA7B0FFD}" type="datetime1">
              <a:rPr lang="en-US" smtClean="0"/>
              <a:t>12/10/2019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[DRAFT AS OF 1 MARCH 2018]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394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8" y="1596196"/>
            <a:ext cx="5247375" cy="4514439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596196"/>
            <a:ext cx="5247375" cy="4514439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833-A091-0049-A116-59054CFA9928}" type="datetime1">
              <a:rPr lang="en-US" smtClean="0"/>
              <a:t>12/10/2019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[DRAFT AS OF 1 MARCH 2018]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720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0" y="1531255"/>
            <a:ext cx="5249438" cy="63813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158" indent="0">
              <a:buNone/>
              <a:defRPr sz="2600" b="1"/>
            </a:lvl2pPr>
            <a:lvl3pPr marL="1192312" indent="0">
              <a:buNone/>
              <a:defRPr sz="2400" b="1"/>
            </a:lvl3pPr>
            <a:lvl4pPr marL="1788469" indent="0">
              <a:buNone/>
              <a:defRPr sz="2100" b="1"/>
            </a:lvl4pPr>
            <a:lvl5pPr marL="2384627" indent="0">
              <a:buNone/>
              <a:defRPr sz="2100" b="1"/>
            </a:lvl5pPr>
            <a:lvl6pPr marL="2980783" indent="0">
              <a:buNone/>
              <a:defRPr sz="2100" b="1"/>
            </a:lvl6pPr>
            <a:lvl7pPr marL="3576934" indent="0">
              <a:buNone/>
              <a:defRPr sz="2100" b="1"/>
            </a:lvl7pPr>
            <a:lvl8pPr marL="4173096" indent="0">
              <a:buNone/>
              <a:defRPr sz="2100" b="1"/>
            </a:lvl8pPr>
            <a:lvl9pPr marL="476924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50" y="2169350"/>
            <a:ext cx="5249438" cy="394122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28" y="1531255"/>
            <a:ext cx="5251502" cy="63813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158" indent="0">
              <a:buNone/>
              <a:defRPr sz="2600" b="1"/>
            </a:lvl2pPr>
            <a:lvl3pPr marL="1192312" indent="0">
              <a:buNone/>
              <a:defRPr sz="2400" b="1"/>
            </a:lvl3pPr>
            <a:lvl4pPr marL="1788469" indent="0">
              <a:buNone/>
              <a:defRPr sz="2100" b="1"/>
            </a:lvl4pPr>
            <a:lvl5pPr marL="2384627" indent="0">
              <a:buNone/>
              <a:defRPr sz="2100" b="1"/>
            </a:lvl5pPr>
            <a:lvl6pPr marL="2980783" indent="0">
              <a:buNone/>
              <a:defRPr sz="2100" b="1"/>
            </a:lvl6pPr>
            <a:lvl7pPr marL="3576934" indent="0">
              <a:buNone/>
              <a:defRPr sz="2100" b="1"/>
            </a:lvl7pPr>
            <a:lvl8pPr marL="4173096" indent="0">
              <a:buNone/>
              <a:defRPr sz="2100" b="1"/>
            </a:lvl8pPr>
            <a:lvl9pPr marL="476924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28" y="2169350"/>
            <a:ext cx="5251502" cy="394122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C7DC-E4F9-E24B-A764-317D032378B7}" type="datetime1">
              <a:rPr lang="en-US" smtClean="0"/>
              <a:t>12/10/2019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[DRAFT AS OF 1 MARCH 2018]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668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C758-77B5-7D4E-9E17-39692CA7AE38}" type="datetime1">
              <a:rPr lang="en-US" smtClean="0"/>
              <a:t>12/10/2019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[DRAFT AS OF 1 MARCH 2018]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855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9E40-EC19-FC4B-AADC-16D49CFD89B6}" type="datetime1">
              <a:rPr lang="en-US" smtClean="0"/>
              <a:t>12/10/2019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[DRAFT AS OF 1 MARCH 2018]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270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54" y="272358"/>
            <a:ext cx="3908718" cy="115909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104" y="272356"/>
            <a:ext cx="6641725" cy="583821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54" y="1431449"/>
            <a:ext cx="3908718" cy="4679118"/>
          </a:xfrm>
        </p:spPr>
        <p:txBody>
          <a:bodyPr/>
          <a:lstStyle>
            <a:lvl1pPr marL="0" indent="0">
              <a:buNone/>
              <a:defRPr sz="1800"/>
            </a:lvl1pPr>
            <a:lvl2pPr marL="596158" indent="0">
              <a:buNone/>
              <a:defRPr sz="1600"/>
            </a:lvl2pPr>
            <a:lvl3pPr marL="1192312" indent="0">
              <a:buNone/>
              <a:defRPr sz="1300"/>
            </a:lvl3pPr>
            <a:lvl4pPr marL="1788469" indent="0">
              <a:buNone/>
              <a:defRPr sz="1200"/>
            </a:lvl4pPr>
            <a:lvl5pPr marL="2384627" indent="0">
              <a:buNone/>
              <a:defRPr sz="1200"/>
            </a:lvl5pPr>
            <a:lvl6pPr marL="2980783" indent="0">
              <a:buNone/>
              <a:defRPr sz="1200"/>
            </a:lvl6pPr>
            <a:lvl7pPr marL="3576934" indent="0">
              <a:buNone/>
              <a:defRPr sz="1200"/>
            </a:lvl7pPr>
            <a:lvl8pPr marL="4173096" indent="0">
              <a:buNone/>
              <a:defRPr sz="1200"/>
            </a:lvl8pPr>
            <a:lvl9pPr marL="476924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9AFD-5EF7-A243-B987-C768EA7A8464}" type="datetime1">
              <a:rPr lang="en-US" smtClean="0"/>
              <a:t>12/10/2019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[DRAFT AS OF 1 MARCH 2018]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07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788376"/>
            <a:ext cx="7128510" cy="56529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1275"/>
            <a:ext cx="7128510" cy="4104323"/>
          </a:xfrm>
        </p:spPr>
        <p:txBody>
          <a:bodyPr/>
          <a:lstStyle>
            <a:lvl1pPr marL="0" indent="0">
              <a:buNone/>
              <a:defRPr sz="4200"/>
            </a:lvl1pPr>
            <a:lvl2pPr marL="596158" indent="0">
              <a:buNone/>
              <a:defRPr sz="3700"/>
            </a:lvl2pPr>
            <a:lvl3pPr marL="1192312" indent="0">
              <a:buNone/>
              <a:defRPr sz="3100"/>
            </a:lvl3pPr>
            <a:lvl4pPr marL="1788469" indent="0">
              <a:buNone/>
              <a:defRPr sz="2600"/>
            </a:lvl4pPr>
            <a:lvl5pPr marL="2384627" indent="0">
              <a:buNone/>
              <a:defRPr sz="2600"/>
            </a:lvl5pPr>
            <a:lvl6pPr marL="2980783" indent="0">
              <a:buNone/>
              <a:defRPr sz="2600"/>
            </a:lvl6pPr>
            <a:lvl7pPr marL="3576934" indent="0">
              <a:buNone/>
              <a:defRPr sz="2600"/>
            </a:lvl7pPr>
            <a:lvl8pPr marL="4173096" indent="0">
              <a:buNone/>
              <a:defRPr sz="2600"/>
            </a:lvl8pPr>
            <a:lvl9pPr marL="4769248" indent="0">
              <a:buNone/>
              <a:defRPr sz="26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53692"/>
            <a:ext cx="7128510" cy="802813"/>
          </a:xfrm>
        </p:spPr>
        <p:txBody>
          <a:bodyPr/>
          <a:lstStyle>
            <a:lvl1pPr marL="0" indent="0">
              <a:buNone/>
              <a:defRPr sz="1800"/>
            </a:lvl1pPr>
            <a:lvl2pPr marL="596158" indent="0">
              <a:buNone/>
              <a:defRPr sz="1600"/>
            </a:lvl2pPr>
            <a:lvl3pPr marL="1192312" indent="0">
              <a:buNone/>
              <a:defRPr sz="1300"/>
            </a:lvl3pPr>
            <a:lvl4pPr marL="1788469" indent="0">
              <a:buNone/>
              <a:defRPr sz="1200"/>
            </a:lvl4pPr>
            <a:lvl5pPr marL="2384627" indent="0">
              <a:buNone/>
              <a:defRPr sz="1200"/>
            </a:lvl5pPr>
            <a:lvl6pPr marL="2980783" indent="0">
              <a:buNone/>
              <a:defRPr sz="1200"/>
            </a:lvl6pPr>
            <a:lvl7pPr marL="3576934" indent="0">
              <a:buNone/>
              <a:defRPr sz="1200"/>
            </a:lvl7pPr>
            <a:lvl8pPr marL="4173096" indent="0">
              <a:buNone/>
              <a:defRPr sz="1200"/>
            </a:lvl8pPr>
            <a:lvl9pPr marL="476924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32CD-519D-8441-BA9D-6F591B14B730}" type="datetime1">
              <a:rPr lang="en-US" smtClean="0"/>
              <a:t>12/10/2019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[DRAFT AS OF 1 MARCH 2018]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084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7" y="273938"/>
            <a:ext cx="10692765" cy="1140090"/>
          </a:xfrm>
          <a:prstGeom prst="rect">
            <a:avLst/>
          </a:prstGeom>
        </p:spPr>
        <p:txBody>
          <a:bodyPr vert="horz" lIns="119235" tIns="59618" rIns="119235" bIns="596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7" y="1596196"/>
            <a:ext cx="10692765" cy="4514439"/>
          </a:xfrm>
          <a:prstGeom prst="rect">
            <a:avLst/>
          </a:prstGeom>
        </p:spPr>
        <p:txBody>
          <a:bodyPr vert="horz" lIns="119235" tIns="59618" rIns="119235" bIns="596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6"/>
          </a:xfrm>
          <a:prstGeom prst="rect">
            <a:avLst/>
          </a:prstGeom>
        </p:spPr>
        <p:txBody>
          <a:bodyPr vert="horz" lIns="119235" tIns="59618" rIns="119235" bIns="596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DFFD1-C5BA-6044-8897-FA10510047A9}" type="datetime1">
              <a:rPr lang="en-US" smtClean="0"/>
              <a:t>12/10/2019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5" y="6340166"/>
            <a:ext cx="3762269" cy="364196"/>
          </a:xfrm>
          <a:prstGeom prst="rect">
            <a:avLst/>
          </a:prstGeom>
        </p:spPr>
        <p:txBody>
          <a:bodyPr vert="horz" lIns="119235" tIns="59618" rIns="119235" bIns="596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[DRAFT AS OF 1 MARCH 2018]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6"/>
          </a:xfrm>
          <a:prstGeom prst="rect">
            <a:avLst/>
          </a:prstGeom>
        </p:spPr>
        <p:txBody>
          <a:bodyPr vert="horz" lIns="119235" tIns="59618" rIns="119235" bIns="596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50E7-AC1A-44C5-86C1-D98D8D8DFC5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00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92312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119" indent="-447119" algn="l" defTabSz="1192312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8754" indent="-372599" algn="l" defTabSz="119231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490393" indent="-298080" algn="l" defTabSz="119231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86545" indent="-298080" algn="l" defTabSz="119231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2704" indent="-298080" algn="l" defTabSz="119231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8857" indent="-298080" algn="l" defTabSz="119231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5027" indent="-298080" algn="l" defTabSz="119231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1176" indent="-298080" algn="l" defTabSz="119231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7329" indent="-298080" algn="l" defTabSz="119231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192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158" algn="l" defTabSz="1192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2312" algn="l" defTabSz="1192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8469" algn="l" defTabSz="1192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4627" algn="l" defTabSz="1192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0783" algn="l" defTabSz="1192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6934" algn="l" defTabSz="1192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3096" algn="l" defTabSz="1192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69248" algn="l" defTabSz="11923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tif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png" 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1.tiff" /><Relationship Id="rId7" Type="http://schemas.openxmlformats.org/officeDocument/2006/relationships/diagramColors" Target="../diagrams/colors1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png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1.tiff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tiff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.tiff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tif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g" /><Relationship Id="rId4" Type="http://schemas.openxmlformats.org/officeDocument/2006/relationships/image" Target="../media/image9.jp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tif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88097" y="3650823"/>
            <a:ext cx="8235986" cy="2030879"/>
          </a:xfrm>
          <a:prstGeom prst="rect">
            <a:avLst/>
          </a:prstGeom>
        </p:spPr>
        <p:txBody>
          <a:bodyPr wrap="square" lIns="90997" tIns="45499" rIns="90997" bIns="45499">
            <a:spAutoFit/>
          </a:bodyPr>
          <a:lstStyle/>
          <a:p>
            <a:pPr algn="r"/>
            <a:endParaRPr lang="id-ID" sz="1800" dirty="0">
              <a:latin typeface="Century Gothic" pitchFamily="34" charset="0"/>
              <a:ea typeface="Open Sans" panose="020B0606030504020204" pitchFamily="34" charset="0"/>
              <a:cs typeface="Arial" charset="0"/>
            </a:endParaRPr>
          </a:p>
          <a:p>
            <a:pPr algn="r"/>
            <a:endParaRPr lang="id-ID" sz="1800" dirty="0">
              <a:latin typeface="Century Gothic" pitchFamily="34" charset="0"/>
              <a:ea typeface="Open Sans" panose="020B0606030504020204" pitchFamily="34" charset="0"/>
              <a:cs typeface="Arial" charset="0"/>
            </a:endParaRPr>
          </a:p>
          <a:p>
            <a:pPr algn="r"/>
            <a:r>
              <a:rPr lang="id-ID" sz="1800" dirty="0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Totok Suprayitno</a:t>
            </a:r>
            <a:endParaRPr lang="en-US" sz="1800" dirty="0">
              <a:latin typeface="Century Gothic" pitchFamily="34" charset="0"/>
              <a:ea typeface="Open Sans" panose="020B0606030504020204" pitchFamily="34" charset="0"/>
              <a:cs typeface="Arial" charset="0"/>
            </a:endParaRPr>
          </a:p>
          <a:p>
            <a:pPr algn="r"/>
            <a:endParaRPr lang="id-ID" sz="1800" dirty="0">
              <a:latin typeface="Century Gothic" pitchFamily="34" charset="0"/>
              <a:ea typeface="Open Sans" panose="020B0606030504020204" pitchFamily="34" charset="0"/>
              <a:cs typeface="Arial" charset="0"/>
            </a:endParaRPr>
          </a:p>
          <a:p>
            <a:pPr algn="r"/>
            <a:r>
              <a:rPr lang="en-US" sz="1800" dirty="0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Kepala Badan </a:t>
            </a:r>
            <a:r>
              <a:rPr lang="en-US" sz="1800" dirty="0" err="1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Penelitian</a:t>
            </a:r>
            <a:r>
              <a:rPr lang="en-US" sz="1800" dirty="0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 dan </a:t>
            </a:r>
            <a:r>
              <a:rPr lang="en-US" sz="1800" dirty="0" err="1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Pengembangan</a:t>
            </a:r>
            <a:endParaRPr lang="en-US" sz="1800" dirty="0">
              <a:latin typeface="Century Gothic" pitchFamily="34" charset="0"/>
              <a:ea typeface="Open Sans" panose="020B0606030504020204" pitchFamily="34" charset="0"/>
              <a:cs typeface="Arial" charset="0"/>
            </a:endParaRPr>
          </a:p>
          <a:p>
            <a:pPr algn="r"/>
            <a:r>
              <a:rPr lang="en-US" sz="1800" dirty="0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Kementerian Pendidikan dan </a:t>
            </a:r>
            <a:r>
              <a:rPr lang="en-US" sz="1800" dirty="0" err="1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Kebudayaan</a:t>
            </a:r>
            <a:endParaRPr lang="en-US" sz="1800" dirty="0">
              <a:latin typeface="Century Gothic" pitchFamily="34" charset="0"/>
              <a:ea typeface="Open Sans" panose="020B0606030504020204" pitchFamily="34" charset="0"/>
              <a:cs typeface="Arial" charset="0"/>
            </a:endParaRPr>
          </a:p>
          <a:p>
            <a:pPr algn="r"/>
            <a:endParaRPr lang="en-US" sz="1800" dirty="0">
              <a:latin typeface="Century Gothic" pitchFamily="34" charset="0"/>
              <a:ea typeface="Open Sans" panose="020B0606030504020204" pitchFamily="34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0563" y="3587295"/>
            <a:ext cx="4470280" cy="722829"/>
          </a:xfrm>
          <a:prstGeom prst="rect">
            <a:avLst/>
          </a:prstGeom>
        </p:spPr>
        <p:txBody>
          <a:bodyPr wrap="square" lIns="90997" tIns="45499" rIns="90997" bIns="45499">
            <a:spAutoFit/>
          </a:bodyPr>
          <a:lstStyle/>
          <a:p>
            <a:endParaRPr lang="en-US" sz="4100" b="1">
              <a:latin typeface="Arial" charset="0"/>
              <a:ea typeface="Open Sans" panose="020B0606030504020204" pitchFamily="34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0008" y="1317403"/>
            <a:ext cx="11100835" cy="2800320"/>
          </a:xfrm>
          <a:prstGeom prst="rect">
            <a:avLst/>
          </a:prstGeom>
        </p:spPr>
        <p:txBody>
          <a:bodyPr wrap="square" lIns="90997" tIns="45499" rIns="90997" bIns="45499">
            <a:spAutoFit/>
          </a:bodyPr>
          <a:lstStyle/>
          <a:p>
            <a:pPr algn="r"/>
            <a:endParaRPr lang="en-US" sz="4400" dirty="0">
              <a:latin typeface="Century Gothic" pitchFamily="34" charset="0"/>
              <a:ea typeface="Open Sans" panose="020B0606030504020204" pitchFamily="34" charset="0"/>
              <a:cs typeface="Arial" charset="0"/>
            </a:endParaRPr>
          </a:p>
          <a:p>
            <a:pPr algn="r"/>
            <a:r>
              <a:rPr lang="en-US" sz="4400" dirty="0" err="1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Menumbuhkan</a:t>
            </a:r>
            <a:r>
              <a:rPr lang="en-US" sz="4400" dirty="0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 </a:t>
            </a:r>
            <a:r>
              <a:rPr lang="en-US" sz="4400" dirty="0" err="1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Budaya</a:t>
            </a:r>
            <a:r>
              <a:rPr lang="en-US" sz="4400" dirty="0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 </a:t>
            </a:r>
            <a:r>
              <a:rPr lang="en-US" sz="4400" dirty="0" err="1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Belajar</a:t>
            </a:r>
            <a:endParaRPr lang="en-US" sz="4400" dirty="0">
              <a:latin typeface="Century Gothic" pitchFamily="34" charset="0"/>
              <a:ea typeface="Open Sans" panose="020B0606030504020204" pitchFamily="34" charset="0"/>
              <a:cs typeface="Arial" charset="0"/>
            </a:endParaRPr>
          </a:p>
          <a:p>
            <a:pPr algn="r"/>
            <a:r>
              <a:rPr lang="en-US" sz="4400" dirty="0" err="1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Untuk</a:t>
            </a:r>
            <a:r>
              <a:rPr lang="en-US" sz="4400" dirty="0">
                <a:latin typeface="Century Gothic" pitchFamily="34" charset="0"/>
                <a:ea typeface="Open Sans" panose="020B0606030504020204" pitchFamily="34" charset="0"/>
                <a:cs typeface="Arial" charset="0"/>
              </a:rPr>
              <a:t> Abad 21</a:t>
            </a:r>
            <a:endParaRPr lang="en-US" sz="3600" dirty="0">
              <a:latin typeface="Century Gothic" pitchFamily="34" charset="0"/>
              <a:ea typeface="Open Sans" panose="020B0606030504020204" pitchFamily="34" charset="0"/>
              <a:cs typeface="Arial" charset="0"/>
            </a:endParaRPr>
          </a:p>
          <a:p>
            <a:pPr algn="r"/>
            <a:endParaRPr lang="en-US" sz="4400" dirty="0">
              <a:latin typeface="Century Gothic" pitchFamily="34" charset="0"/>
              <a:ea typeface="Open Sans" panose="020B0606030504020204" pitchFamily="34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7AFC7-4100-704F-B8A2-53DA3A3EC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98"/>
          <a:stretch/>
        </p:blipFill>
        <p:spPr>
          <a:xfrm>
            <a:off x="10250872" y="251944"/>
            <a:ext cx="1036864" cy="7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0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2580" y="1063256"/>
            <a:ext cx="7723373" cy="5740652"/>
            <a:chOff x="3762703" y="945658"/>
            <a:chExt cx="6390289" cy="5096788"/>
          </a:xfrm>
        </p:grpSpPr>
        <p:pic>
          <p:nvPicPr>
            <p:cNvPr id="36" name="Picture 35" descr="http://cdn.static-economist.com/sites/default/files/imagecache/original-size/images/print-edition/20160611_FBC639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62703" y="945658"/>
              <a:ext cx="6390289" cy="5096788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4099034" y="2102069"/>
              <a:ext cx="5864773" cy="1324303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96335"/>
              <a:endParaRPr lang="en-US" sz="1800">
                <a:solidFill>
                  <a:prstClr val="black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1BF4DAB-D006-8A4A-B1C1-B5B5C02AD4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98"/>
          <a:stretch/>
        </p:blipFill>
        <p:spPr>
          <a:xfrm>
            <a:off x="323804" y="196709"/>
            <a:ext cx="1036864" cy="7187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538F76-060E-984F-874A-3393CEA6FD1E}"/>
              </a:ext>
            </a:extLst>
          </p:cNvPr>
          <p:cNvSpPr txBox="1">
            <a:spLocks/>
          </p:cNvSpPr>
          <p:nvPr/>
        </p:nvSpPr>
        <p:spPr>
          <a:xfrm>
            <a:off x="1331913" y="207351"/>
            <a:ext cx="9464040" cy="653524"/>
          </a:xfrm>
          <a:prstGeom prst="rect">
            <a:avLst/>
          </a:prstGeom>
        </p:spPr>
        <p:txBody>
          <a:bodyPr vert="horz" lIns="119235" tIns="59618" rIns="119235" bIns="59618" rtlCol="0" anchor="ctr">
            <a:normAutofit/>
          </a:bodyPr>
          <a:lstStyle>
            <a:lvl1pPr algn="ctr" defTabSz="1192312" rtl="0" eaLnBrk="1" latinLnBrk="0" hangingPunct="1">
              <a:spcBef>
                <a:spcPct val="0"/>
              </a:spcBef>
              <a:buNone/>
              <a:defRPr sz="5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800" dirty="0" err="1">
                <a:latin typeface="Century Gothic" panose="020B0502020202020204" pitchFamily="34" charset="0"/>
              </a:rPr>
              <a:t>Faktor-Faktor</a:t>
            </a:r>
            <a:r>
              <a:rPr lang="id-ID" sz="2800" dirty="0">
                <a:latin typeface="Century Gothic" panose="020B0502020202020204" pitchFamily="34" charset="0"/>
              </a:rPr>
              <a:t> Penentu Kualitas Hasil Belajar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0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1104" y="76007"/>
            <a:ext cx="10489746" cy="89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192" dirty="0">
                <a:latin typeface="Century Gothic" panose="020B0502020202020204" pitchFamily="34" charset="0"/>
              </a:rPr>
              <a:t>Teaching Strategy: Not all teachable but catchable</a:t>
            </a:r>
            <a:endParaRPr lang="id-ID" sz="1995" dirty="0">
              <a:latin typeface="Century Gothic" panose="020B0502020202020204" pitchFamily="34" charset="0"/>
            </a:endParaRPr>
          </a:p>
          <a:p>
            <a:endParaRPr lang="en-US" sz="1995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03" y="1253840"/>
            <a:ext cx="9880776" cy="532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90DB3-FD48-244D-9924-330495A64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98"/>
          <a:stretch/>
        </p:blipFill>
        <p:spPr>
          <a:xfrm>
            <a:off x="295049" y="196709"/>
            <a:ext cx="1036864" cy="7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1BF4DAB-D006-8A4A-B1C1-B5B5C02AD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98"/>
          <a:stretch/>
        </p:blipFill>
        <p:spPr>
          <a:xfrm>
            <a:off x="323804" y="196709"/>
            <a:ext cx="1036864" cy="7187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5DE429-3809-CC40-A2EB-FEA588BC11E5}"/>
              </a:ext>
            </a:extLst>
          </p:cNvPr>
          <p:cNvSpPr txBox="1"/>
          <p:nvPr/>
        </p:nvSpPr>
        <p:spPr>
          <a:xfrm>
            <a:off x="1403921" y="302903"/>
            <a:ext cx="10226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entury Gothic" panose="020B0502020202020204" pitchFamily="34" charset="0"/>
              </a:rPr>
              <a:t>Siklus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Penumbuhan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Karakter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34903" y="1228888"/>
            <a:ext cx="5935676" cy="5347654"/>
            <a:chOff x="5434903" y="1228888"/>
            <a:chExt cx="5935676" cy="53476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" t="10890" r="3663" b="4362"/>
            <a:stretch/>
          </p:blipFill>
          <p:spPr>
            <a:xfrm>
              <a:off x="5652393" y="1228888"/>
              <a:ext cx="5432752" cy="501826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rot="18159230">
              <a:off x="5072419" y="1662724"/>
              <a:ext cx="1170892" cy="445924"/>
            </a:xfrm>
            <a:prstGeom prst="rect">
              <a:avLst/>
            </a:prstGeom>
            <a:noFill/>
          </p:spPr>
          <p:txBody>
            <a:bodyPr spcFirstLastPara="1" wrap="none" lIns="89106" tIns="44553" rIns="89106" bIns="44553" numCol="1">
              <a:prstTxWarp prst="textArchUp">
                <a:avLst/>
              </a:prstTxWarp>
              <a:spAutoFit/>
            </a:bodyPr>
            <a:lstStyle/>
            <a:p>
              <a:pPr algn="ctr" defTabSz="891083"/>
              <a:r>
                <a:rPr lang="en-US" sz="5262">
                  <a:ln w="0"/>
                  <a:solidFill>
                    <a:srgbClr val="4F81BD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ngerti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rot="2682073">
              <a:off x="10175581" y="1283144"/>
              <a:ext cx="1194998" cy="436928"/>
            </a:xfrm>
            <a:prstGeom prst="rect">
              <a:avLst/>
            </a:prstGeom>
            <a:noFill/>
          </p:spPr>
          <p:txBody>
            <a:bodyPr spcFirstLastPara="1" wrap="none" lIns="89106" tIns="44553" rIns="89106" bIns="44553" numCol="1">
              <a:prstTxWarp prst="textArchUp">
                <a:avLst/>
              </a:prstTxWarp>
              <a:spAutoFit/>
            </a:bodyPr>
            <a:lstStyle/>
            <a:p>
              <a:pPr algn="ctr" defTabSz="891083"/>
              <a:r>
                <a:rPr lang="en-US" sz="5262">
                  <a:ln w="0"/>
                  <a:solidFill>
                    <a:srgbClr val="4F81BD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ngrasa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35762" y="6060574"/>
              <a:ext cx="1666012" cy="515968"/>
            </a:xfrm>
            <a:prstGeom prst="rect">
              <a:avLst/>
            </a:prstGeom>
            <a:noFill/>
          </p:spPr>
          <p:txBody>
            <a:bodyPr spcFirstLastPara="1" wrap="none" lIns="89106" tIns="44553" rIns="89106" bIns="44553" numCol="1">
              <a:prstTxWarp prst="textArchDown">
                <a:avLst/>
              </a:prstTxWarp>
              <a:spAutoFit/>
            </a:bodyPr>
            <a:lstStyle/>
            <a:p>
              <a:pPr algn="ctr" defTabSz="891083"/>
              <a:r>
                <a:rPr lang="en-US" sz="3898">
                  <a:ln w="0"/>
                  <a:solidFill>
                    <a:srgbClr val="4F81BD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nglakoni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55848" y="5136522"/>
            <a:ext cx="4167836" cy="795924"/>
          </a:xfrm>
          <a:prstGeom prst="rect">
            <a:avLst/>
          </a:prstGeom>
          <a:noFill/>
        </p:spPr>
        <p:txBody>
          <a:bodyPr wrap="square" lIns="75375" tIns="37688" rIns="75375" bIns="37688" rtlCol="0">
            <a:spAutoFit/>
          </a:bodyPr>
          <a:lstStyle/>
          <a:p>
            <a:pPr defTabSz="1164929"/>
            <a:r>
              <a:rPr lang="en-US" sz="2339" b="1">
                <a:solidFill>
                  <a:prstClr val="black"/>
                </a:solidFill>
                <a:latin typeface="Century Gothic" panose="020B0502020202020204" pitchFamily="34" charset="0"/>
                <a:cs typeface="Century Gothic"/>
              </a:rPr>
              <a:t>Components of good character (Lickona, 1992)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849" y="3996333"/>
            <a:ext cx="3507803" cy="795924"/>
          </a:xfrm>
          <a:prstGeom prst="rect">
            <a:avLst/>
          </a:prstGeom>
          <a:noFill/>
        </p:spPr>
        <p:txBody>
          <a:bodyPr wrap="square" lIns="75375" tIns="37688" rIns="75375" bIns="37688" rtlCol="0">
            <a:spAutoFit/>
          </a:bodyPr>
          <a:lstStyle/>
          <a:p>
            <a:pPr defTabSz="1164929"/>
            <a:r>
              <a:rPr lang="en-US" sz="2339" b="1">
                <a:solidFill>
                  <a:srgbClr val="4F81BD"/>
                </a:solidFill>
                <a:latin typeface="Century Gothic" panose="020B0502020202020204" pitchFamily="34" charset="0"/>
                <a:cs typeface="Century Gothic"/>
              </a:rPr>
              <a:t>Ajaran “Tri Nga”, </a:t>
            </a:r>
          </a:p>
          <a:p>
            <a:pPr defTabSz="1164929"/>
            <a:r>
              <a:rPr lang="en-US" sz="2339" b="1">
                <a:solidFill>
                  <a:srgbClr val="4F81BD"/>
                </a:solidFill>
                <a:latin typeface="Century Gothic" panose="020B0502020202020204" pitchFamily="34" charset="0"/>
                <a:cs typeface="Century Gothic"/>
              </a:rPr>
              <a:t>Ki Hadjar Dewantara</a:t>
            </a:r>
          </a:p>
        </p:txBody>
      </p:sp>
    </p:spTree>
    <p:extLst>
      <p:ext uri="{BB962C8B-B14F-4D97-AF65-F5344CB8AC3E}">
        <p14:creationId xmlns:p14="http://schemas.microsoft.com/office/powerpoint/2010/main" val="46161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62586" y="-39714"/>
            <a:ext cx="9818264" cy="943281"/>
          </a:xfrm>
          <a:prstGeom prst="rect">
            <a:avLst/>
          </a:prstGeom>
        </p:spPr>
        <p:txBody>
          <a:bodyPr wrap="square" lIns="80718" tIns="40359" rIns="80718" bIns="40359">
            <a:spAutoFit/>
          </a:bodyPr>
          <a:lstStyle/>
          <a:p>
            <a:pPr defTabSz="805294"/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ea typeface="Avenir Medium" charset="0"/>
                <a:cs typeface="Arial" panose="020B0604020202020204" pitchFamily="34" charset="0"/>
              </a:rPr>
              <a:t> </a:t>
            </a:r>
          </a:p>
          <a:p>
            <a:pPr defTabSz="805294"/>
            <a:r>
              <a:rPr lang="id-ID" sz="2800" i="1" dirty="0">
                <a:solidFill>
                  <a:prstClr val="black"/>
                </a:solidFill>
                <a:latin typeface="Century Gothic" panose="020B0502020202020204" pitchFamily="34" charset="0"/>
                <a:ea typeface="Avenir Medium" charset="0"/>
                <a:cs typeface="Arial" panose="020B0604020202020204" pitchFamily="34" charset="0"/>
              </a:rPr>
              <a:t>Assessment FOR Learning</a:t>
            </a:r>
            <a:endParaRPr lang="en-US" sz="2800" i="1" dirty="0">
              <a:solidFill>
                <a:prstClr val="black"/>
              </a:solidFill>
              <a:latin typeface="Century Gothic" panose="020B0502020202020204" pitchFamily="34" charset="0"/>
              <a:ea typeface="Avenir Medium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FCBD6-9988-E54C-86B1-7A260E19D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98"/>
          <a:stretch/>
        </p:blipFill>
        <p:spPr>
          <a:xfrm>
            <a:off x="981875" y="574372"/>
            <a:ext cx="915379" cy="63451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10131" y="1208891"/>
            <a:ext cx="9634636" cy="5214946"/>
            <a:chOff x="2183911" y="966946"/>
            <a:chExt cx="7752736" cy="4896111"/>
          </a:xfrm>
        </p:grpSpPr>
        <p:graphicFrame>
          <p:nvGraphicFramePr>
            <p:cNvPr id="22" name="Content Placeholder 3"/>
            <p:cNvGraphicFramePr>
              <a:graphicFrameLocks/>
            </p:cNvGraphicFramePr>
            <p:nvPr/>
          </p:nvGraphicFramePr>
          <p:xfrm>
            <a:off x="2183911" y="1751897"/>
            <a:ext cx="7752736" cy="33191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3" name="Oval 22"/>
            <p:cNvSpPr/>
            <p:nvPr/>
          </p:nvSpPr>
          <p:spPr>
            <a:xfrm>
              <a:off x="2528820" y="2969238"/>
              <a:ext cx="924760" cy="90897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5294"/>
              <a:endParaRPr lang="en-US" sz="925" b="1" dirty="0">
                <a:solidFill>
                  <a:prstClr val="whit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2607" y="3234353"/>
              <a:ext cx="873597" cy="453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5294"/>
              <a:r>
                <a:rPr lang="en-US" sz="1056" b="1">
                  <a:solidFill>
                    <a:prstClr val="white"/>
                  </a:solidFill>
                  <a:latin typeface="Arial" panose="020B0604020202020204" pitchFamily="34" charset="0"/>
                  <a:ea typeface="Avenir Book" charset="0"/>
                  <a:cs typeface="Arial" panose="020B0604020202020204" pitchFamily="34" charset="0"/>
                </a:rPr>
                <a:t>Benchmark </a:t>
              </a:r>
            </a:p>
            <a:p>
              <a:pPr algn="ctr" defTabSz="805294"/>
              <a:r>
                <a:rPr lang="en-US" sz="1056" b="1">
                  <a:solidFill>
                    <a:prstClr val="white"/>
                  </a:solidFill>
                  <a:latin typeface="Arial" panose="020B0604020202020204" pitchFamily="34" charset="0"/>
                  <a:ea typeface="Avenir Book" charset="0"/>
                  <a:cs typeface="Arial" panose="020B0604020202020204" pitchFamily="34" charset="0"/>
                </a:rPr>
                <a:t>Internasional</a:t>
              </a:r>
              <a:endParaRPr lang="en-US" sz="1056" b="1" dirty="0">
                <a:solidFill>
                  <a:prstClr val="whit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25" name="Left-Right Arrow 24"/>
            <p:cNvSpPr/>
            <p:nvPr/>
          </p:nvSpPr>
          <p:spPr>
            <a:xfrm>
              <a:off x="3627420" y="3347974"/>
              <a:ext cx="760068" cy="174281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5294"/>
              <a:endParaRPr lang="en-US" sz="1585">
                <a:solidFill>
                  <a:prstClr val="whit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28280" y="966946"/>
              <a:ext cx="1568362" cy="136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3576" indent="-163576" defTabSz="805294">
                <a:buFont typeface="Arial"/>
                <a:buChar char="•"/>
              </a:pPr>
              <a:r>
                <a:rPr lang="en-US" sz="1059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Formatif – diagnostik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9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Harian oleh guru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9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Ranah spiritual, sosial, keterampilan dan pengetahuan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9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Aspek </a:t>
              </a:r>
              <a:r>
                <a:rPr lang="en-US" sz="1059" i="1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multiple intelligence </a:t>
              </a:r>
              <a:endParaRPr lang="en-US" sz="1059" i="1" dirty="0">
                <a:solidFill>
                  <a:prstClr val="black"/>
                </a:solidFill>
                <a:latin typeface="Century Gothic" panose="020B0502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22022" y="2715314"/>
              <a:ext cx="1402198" cy="1749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Formatif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 i="1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Summative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Semua kelas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Semesteran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Akhir tahun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Akhir jenjang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Oleh sekolah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AKSI sekolah 2,4,8,10</a:t>
              </a:r>
              <a:endParaRPr lang="en-US" sz="1056" dirty="0">
                <a:solidFill>
                  <a:prstClr val="black"/>
                </a:solidFill>
                <a:latin typeface="Century Gothic" panose="020B0502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58558" y="4673552"/>
              <a:ext cx="2031095" cy="118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63576" indent="-163576" defTabSz="805294">
                <a:buFont typeface="Arial"/>
                <a:buChar char="•"/>
              </a:pPr>
              <a:r>
                <a:rPr lang="en-US" sz="1056" i="1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Progress monitoring </a:t>
              </a: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&amp; evaluasi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Kelas 2,4,8,10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Survey atau sensus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Tahunan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Oleh pemerintah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AKSI survey</a:t>
              </a:r>
              <a:endParaRPr lang="en-US" sz="1056" dirty="0">
                <a:solidFill>
                  <a:prstClr val="black"/>
                </a:solidFill>
                <a:latin typeface="Century Gothic" panose="020B0502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55701" y="3785621"/>
              <a:ext cx="1425084" cy="191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Sumatif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Kelas 9, 12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Sensus 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Oleh pemerintah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Ranah pengetahuan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Rapor Mutu yang terstandar antar wilayah, satuan pendidikan,  siswa</a:t>
              </a:r>
              <a:endParaRPr lang="en-US" sz="1056" dirty="0">
                <a:solidFill>
                  <a:prstClr val="black"/>
                </a:solidFill>
                <a:latin typeface="Century Gothic" panose="020B0502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03652" y="3834816"/>
              <a:ext cx="1256572" cy="117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Kompetensi 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Literasi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Kelas 4, 8, usia 15 tahun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Survei </a:t>
              </a:r>
            </a:p>
            <a:p>
              <a:pPr marL="163576" indent="-163576" defTabSz="805294">
                <a:buFont typeface="Arial"/>
                <a:buChar char="•"/>
              </a:pPr>
              <a:r>
                <a:rPr lang="en-US" sz="1056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PISA, TIMSS</a:t>
              </a:r>
              <a:endParaRPr lang="en-US" sz="1056" dirty="0">
                <a:solidFill>
                  <a:prstClr val="black"/>
                </a:solidFill>
                <a:latin typeface="Century Gothic" panose="020B0502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34064" y="3300705"/>
              <a:ext cx="55843" cy="22155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5294"/>
              <a:endParaRPr lang="en-US" sz="1585">
                <a:solidFill>
                  <a:prstClr val="whit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14554" y="3322963"/>
              <a:ext cx="55843" cy="22155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5294"/>
              <a:endParaRPr lang="en-US" sz="1585">
                <a:solidFill>
                  <a:prstClr val="whit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72709" y="3334092"/>
              <a:ext cx="55843" cy="22155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5294"/>
              <a:endParaRPr lang="en-US" sz="1585">
                <a:solidFill>
                  <a:prstClr val="white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 rot="1343414">
              <a:off x="5179452" y="2442348"/>
              <a:ext cx="1761655" cy="1995251"/>
            </a:xfrm>
            <a:prstGeom prst="ellipse">
              <a:avLst/>
            </a:prstGeom>
            <a:noFill/>
          </p:spPr>
          <p:txBody>
            <a:bodyPr spcFirstLastPara="1" wrap="none">
              <a:prstTxWarp prst="textCircle">
                <a:avLst/>
              </a:prstTxWarp>
              <a:spAutoFit/>
            </a:bodyPr>
            <a:lstStyle/>
            <a:p>
              <a:pPr algn="dist" defTabSz="805294">
                <a:defRPr/>
              </a:pPr>
              <a:r>
                <a:rPr lang="id-ID" sz="1585" b="1" dirty="0">
                  <a:solidFill>
                    <a:prstClr val="black"/>
                  </a:solidFill>
                  <a:latin typeface="Century Gothic" panose="020B0502020202020204" pitchFamily="34" charset="0"/>
                  <a:ea typeface="Avenir Book" charset="0"/>
                  <a:cs typeface="Arial" panose="020B0604020202020204" pitchFamily="34" charset="0"/>
                </a:rPr>
                <a:t>Sikap/Perilaku</a:t>
              </a:r>
              <a:r>
                <a:rPr lang="en-US" sz="1585" b="1" dirty="0">
                  <a:solidFill>
                    <a:prstClr val="black"/>
                  </a:solidFill>
                  <a:latin typeface="Arial" panose="020B0604020202020204" pitchFamily="34" charset="0"/>
                  <a:ea typeface="Avenir Book" charset="0"/>
                  <a:cs typeface="Arial" panose="020B0604020202020204" pitchFamily="34" charset="0"/>
                </a:rPr>
                <a:t>        </a:t>
              </a:r>
              <a:r>
                <a:rPr lang="en-US" sz="1585" b="1" dirty="0" err="1">
                  <a:solidFill>
                    <a:prstClr val="black"/>
                  </a:solidFill>
                  <a:latin typeface="Arial" panose="020B0604020202020204" pitchFamily="34" charset="0"/>
                  <a:ea typeface="Avenir Book" charset="0"/>
                  <a:cs typeface="Arial" panose="020B0604020202020204" pitchFamily="34" charset="0"/>
                </a:rPr>
                <a:t>Keterampilan</a:t>
              </a:r>
              <a:r>
                <a:rPr lang="en-US" sz="1585" b="1" dirty="0">
                  <a:solidFill>
                    <a:prstClr val="black"/>
                  </a:solidFill>
                  <a:latin typeface="Arial" panose="020B0604020202020204" pitchFamily="34" charset="0"/>
                  <a:ea typeface="Avenir Book" charset="0"/>
                  <a:cs typeface="Arial" panose="020B0604020202020204" pitchFamily="34" charset="0"/>
                </a:rPr>
                <a:t>     </a:t>
              </a:r>
              <a:r>
                <a:rPr lang="en-US" sz="1585" b="1" dirty="0" err="1">
                  <a:solidFill>
                    <a:prstClr val="black"/>
                  </a:solidFill>
                  <a:latin typeface="Arial" panose="020B0604020202020204" pitchFamily="34" charset="0"/>
                  <a:ea typeface="Avenir Book" charset="0"/>
                  <a:cs typeface="Arial" panose="020B0604020202020204" pitchFamily="34" charset="0"/>
                </a:rPr>
                <a:t>Pengetahuan</a:t>
              </a:r>
              <a:r>
                <a:rPr lang="en-US" sz="1585" b="1" dirty="0">
                  <a:solidFill>
                    <a:prstClr val="black"/>
                  </a:solidFill>
                  <a:latin typeface="Arial" panose="020B0604020202020204" pitchFamily="34" charset="0"/>
                  <a:ea typeface="Avenir Book" charset="0"/>
                  <a:cs typeface="Arial" panose="020B0604020202020204" pitchFamily="34" charset="0"/>
                </a:rPr>
                <a:t>     </a:t>
              </a:r>
              <a:endParaRPr lang="en-US" sz="1585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89908" y="1008114"/>
              <a:ext cx="1568362" cy="13130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5294"/>
              <a:endParaRPr lang="en-US" sz="158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83555" y="1377042"/>
              <a:ext cx="1179572" cy="5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5294"/>
              <a:r>
                <a:rPr lang="en-US" sz="1412" b="1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UN bukanlah segalanya</a:t>
              </a:r>
              <a:endParaRPr lang="en-US" sz="1412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6009" y="4914605"/>
              <a:ext cx="1568362" cy="8093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5294"/>
              <a:endParaRPr lang="en-US" sz="158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88947" y="5185468"/>
              <a:ext cx="1437062" cy="60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05294"/>
              <a:r>
                <a:rPr lang="en-US" sz="972" b="1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Tanpa UN, akuntabilitas pencapaian siswa terhadap SKL bias</a:t>
              </a:r>
              <a:endParaRPr lang="en-US" sz="972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48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055" y="-76006"/>
            <a:ext cx="9439942" cy="1140090"/>
          </a:xfrm>
        </p:spPr>
        <p:txBody>
          <a:bodyPr>
            <a:normAutofit/>
          </a:bodyPr>
          <a:lstStyle/>
          <a:p>
            <a:pPr algn="l"/>
            <a:r>
              <a:rPr lang="id-ID" sz="2800" dirty="0">
                <a:latin typeface="Century Gothic" panose="020B0502020202020204" pitchFamily="34" charset="0"/>
              </a:rPr>
              <a:t>Diagnosis untuk Umpan Balik…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4" y="912072"/>
            <a:ext cx="4655893" cy="359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580" y="5283674"/>
            <a:ext cx="5265272" cy="64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5" i="1" dirty="0"/>
              <a:t>Example of Spreadsheet Exported from AKSI for School Application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1156633"/>
              </p:ext>
            </p:extLst>
          </p:nvPr>
        </p:nvGraphicFramePr>
        <p:xfrm>
          <a:off x="3280216" y="-257824"/>
          <a:ext cx="10048477" cy="735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558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70" y="335580"/>
            <a:ext cx="10809767" cy="1291734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9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8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87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16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45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4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503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324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KD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kelas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7: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menjelaskan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menentukan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urutan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bilangan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bulat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positif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negative)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pecahan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biasa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campuran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decimal,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persen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23" y="1627314"/>
            <a:ext cx="8870106" cy="395477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58171" y="5818372"/>
            <a:ext cx="10081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9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8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87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16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45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4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503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324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rgbClr val="0070C0"/>
                </a:solidFill>
              </a:rPr>
              <a:t>Soal</a:t>
            </a:r>
            <a:r>
              <a:rPr lang="en-US" sz="2000" b="1" dirty="0">
                <a:solidFill>
                  <a:srgbClr val="0070C0"/>
                </a:solidFill>
              </a:rPr>
              <a:t> UN SMP tahun 2019</a:t>
            </a:r>
          </a:p>
        </p:txBody>
      </p:sp>
    </p:spTree>
    <p:extLst>
      <p:ext uri="{BB962C8B-B14F-4D97-AF65-F5344CB8AC3E}">
        <p14:creationId xmlns:p14="http://schemas.microsoft.com/office/powerpoint/2010/main" val="3465888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30" y="1166628"/>
            <a:ext cx="10247233" cy="499704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9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8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87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16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45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4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503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324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KD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kelas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7: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menjelaskan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menentukan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urutan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bilangan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bulat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positif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negative)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pecahan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biasa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campuran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decimal,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persen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4369" y="1845921"/>
            <a:ext cx="8141445" cy="1949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9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8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87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16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45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4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503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324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Arti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50%+20%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adalah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memberikan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diskon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50%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terhadap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harga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barang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kemudian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menambahkan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diskon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20%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terhadap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harga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sesudah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diskon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pertama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Misal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harga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barang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Rp100.000,00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maka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:</a:t>
            </a:r>
          </a:p>
          <a:p>
            <a:pPr algn="ctr"/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(1)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harga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sesudah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diskon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50%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adalah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Rp100.000 –Rp50.000,00= Rp50.000,00 </a:t>
            </a:r>
          </a:p>
          <a:p>
            <a:pPr algn="ctr"/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(2)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Harga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sesudah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diskon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tambahan</a:t>
            </a:r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 20% </a:t>
            </a:r>
            <a:r>
              <a:rPr lang="en-US" sz="1724" dirty="0" err="1">
                <a:solidFill>
                  <a:schemeClr val="bg1">
                    <a:lumMod val="50000"/>
                  </a:schemeClr>
                </a:solidFill>
              </a:rPr>
              <a:t>adalah</a:t>
            </a:r>
            <a:endParaRPr lang="en-US" sz="1724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724" dirty="0">
                <a:solidFill>
                  <a:schemeClr val="bg1">
                    <a:lumMod val="50000"/>
                  </a:schemeClr>
                </a:solidFill>
              </a:rPr>
              <a:t>Rp50.000,00-Rp10.000,00 = Rp40.000,00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8554" y="3932473"/>
            <a:ext cx="10879006" cy="622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9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8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87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16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45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4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503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324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532" indent="-346532">
              <a:buAutoNum type="arabicPeriod"/>
            </a:pPr>
            <a:r>
              <a:rPr lang="en-US" sz="1724" dirty="0" err="1"/>
              <a:t>Jika</a:t>
            </a:r>
            <a:r>
              <a:rPr lang="en-US" sz="1724" dirty="0"/>
              <a:t> ibu </a:t>
            </a:r>
            <a:r>
              <a:rPr lang="en-US" sz="1724" dirty="0" err="1"/>
              <a:t>membeli</a:t>
            </a:r>
            <a:r>
              <a:rPr lang="en-US" sz="1724" dirty="0"/>
              <a:t> </a:t>
            </a:r>
            <a:r>
              <a:rPr lang="en-US" sz="1724" dirty="0" err="1"/>
              <a:t>tas</a:t>
            </a:r>
            <a:r>
              <a:rPr lang="en-US" sz="1724" dirty="0"/>
              <a:t> </a:t>
            </a:r>
            <a:r>
              <a:rPr lang="en-US" sz="1724" dirty="0" err="1"/>
              <a:t>seharga</a:t>
            </a:r>
            <a:r>
              <a:rPr lang="en-US" sz="1724" dirty="0"/>
              <a:t> Rp200.000,00 dan </a:t>
            </a:r>
            <a:r>
              <a:rPr lang="en-US" sz="1724" dirty="0" err="1"/>
              <a:t>mendapatkan</a:t>
            </a:r>
            <a:r>
              <a:rPr lang="en-US" sz="1724" dirty="0"/>
              <a:t> </a:t>
            </a:r>
            <a:r>
              <a:rPr lang="en-US" sz="1724" dirty="0" err="1"/>
              <a:t>diskon</a:t>
            </a:r>
            <a:r>
              <a:rPr lang="en-US" sz="1724" dirty="0"/>
              <a:t> 50%+20%, </a:t>
            </a:r>
            <a:r>
              <a:rPr lang="en-US" sz="1724" dirty="0" err="1"/>
              <a:t>berapakah</a:t>
            </a:r>
            <a:r>
              <a:rPr lang="en-US" sz="1724" dirty="0"/>
              <a:t> </a:t>
            </a:r>
            <a:r>
              <a:rPr lang="en-US" sz="1724" dirty="0" err="1"/>
              <a:t>harga</a:t>
            </a:r>
            <a:r>
              <a:rPr lang="en-US" sz="1724" dirty="0"/>
              <a:t> yang </a:t>
            </a:r>
            <a:r>
              <a:rPr lang="en-US" sz="1724" dirty="0" err="1"/>
              <a:t>harus</a:t>
            </a:r>
            <a:r>
              <a:rPr lang="en-US" sz="1724" dirty="0"/>
              <a:t> </a:t>
            </a:r>
            <a:r>
              <a:rPr lang="en-US" sz="1724" dirty="0" err="1"/>
              <a:t>dibayarkan</a:t>
            </a:r>
            <a:r>
              <a:rPr lang="en-US" sz="1724" dirty="0"/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86" y="2372190"/>
            <a:ext cx="2751805" cy="7867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749956-265C-DC48-8773-75C068ACA3DF}"/>
              </a:ext>
            </a:extLst>
          </p:cNvPr>
          <p:cNvGrpSpPr/>
          <p:nvPr/>
        </p:nvGrpSpPr>
        <p:grpSpPr>
          <a:xfrm>
            <a:off x="802564" y="4590551"/>
            <a:ext cx="10568890" cy="2012316"/>
            <a:chOff x="1434164" y="250898"/>
            <a:chExt cx="8470596" cy="20650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0FCD16-C16A-3A4F-8BD8-10FAB91ECB3D}"/>
                </a:ext>
              </a:extLst>
            </p:cNvPr>
            <p:cNvSpPr txBox="1"/>
            <p:nvPr/>
          </p:nvSpPr>
          <p:spPr>
            <a:xfrm>
              <a:off x="2078182" y="1392585"/>
              <a:ext cx="78265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929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8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787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716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4645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9574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4503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94324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24" dirty="0" err="1"/>
                <a:t>Tentukanlah</a:t>
              </a:r>
              <a:r>
                <a:rPr lang="en-US" sz="1724" dirty="0"/>
                <a:t> </a:t>
              </a:r>
              <a:r>
                <a:rPr lang="en-US" sz="1724" dirty="0" err="1"/>
                <a:t>benar</a:t>
              </a:r>
              <a:r>
                <a:rPr lang="en-US" sz="1724" dirty="0"/>
                <a:t> </a:t>
              </a:r>
              <a:r>
                <a:rPr lang="en-US" sz="1724" dirty="0" err="1"/>
                <a:t>atau</a:t>
              </a:r>
              <a:r>
                <a:rPr lang="en-US" sz="1724" dirty="0"/>
                <a:t> </a:t>
              </a:r>
              <a:r>
                <a:rPr lang="en-US" sz="1724" dirty="0" err="1"/>
                <a:t>salah</a:t>
              </a:r>
              <a:r>
                <a:rPr lang="en-US" sz="1724" dirty="0"/>
                <a:t> </a:t>
              </a:r>
              <a:r>
                <a:rPr lang="en-US" sz="1724" dirty="0" err="1"/>
                <a:t>pernyatan</a:t>
              </a:r>
              <a:r>
                <a:rPr lang="en-US" sz="1724" dirty="0"/>
                <a:t> </a:t>
              </a:r>
              <a:r>
                <a:rPr lang="en-US" sz="1724" dirty="0" err="1"/>
                <a:t>berikut</a:t>
              </a:r>
              <a:r>
                <a:rPr lang="en-US" sz="1724" dirty="0"/>
                <a:t>:</a:t>
              </a:r>
            </a:p>
            <a:p>
              <a:pPr marL="334156" indent="-334156">
                <a:buAutoNum type="alphaLcPeriod"/>
              </a:pPr>
              <a:r>
                <a:rPr lang="en-US" sz="1724" dirty="0" err="1"/>
                <a:t>Besar</a:t>
              </a:r>
              <a:r>
                <a:rPr lang="en-US" sz="1724" dirty="0"/>
                <a:t> </a:t>
              </a:r>
              <a:r>
                <a:rPr lang="en-US" sz="1724" dirty="0" err="1"/>
                <a:t>diskon</a:t>
              </a:r>
              <a:r>
                <a:rPr lang="en-US" sz="1724" dirty="0"/>
                <a:t> di </a:t>
              </a:r>
              <a:r>
                <a:rPr lang="en-US" sz="1724" dirty="0" err="1"/>
                <a:t>toko</a:t>
              </a:r>
              <a:r>
                <a:rPr lang="en-US" sz="1724" dirty="0"/>
                <a:t> A </a:t>
              </a:r>
              <a:r>
                <a:rPr lang="en-US" sz="1724" dirty="0" err="1"/>
                <a:t>sama</a:t>
              </a:r>
              <a:r>
                <a:rPr lang="en-US" sz="1724" dirty="0"/>
                <a:t> </a:t>
              </a:r>
              <a:r>
                <a:rPr lang="en-US" sz="1724" dirty="0" err="1"/>
                <a:t>dengan</a:t>
              </a:r>
              <a:r>
                <a:rPr lang="en-US" sz="1724" dirty="0"/>
                <a:t> </a:t>
              </a:r>
              <a:r>
                <a:rPr lang="en-US" sz="1724" dirty="0" err="1"/>
                <a:t>diskon</a:t>
              </a:r>
              <a:r>
                <a:rPr lang="en-US" sz="1724" dirty="0"/>
                <a:t> di </a:t>
              </a:r>
              <a:r>
                <a:rPr lang="en-US" sz="1724" dirty="0" err="1"/>
                <a:t>toko</a:t>
              </a:r>
              <a:r>
                <a:rPr lang="en-US" sz="1724" dirty="0"/>
                <a:t> B		(B/S)</a:t>
              </a:r>
            </a:p>
            <a:p>
              <a:pPr marL="334156" indent="-334156">
                <a:buAutoNum type="alphaLcPeriod"/>
              </a:pPr>
              <a:r>
                <a:rPr lang="en-US" sz="1724" dirty="0" err="1"/>
                <a:t>Barang</a:t>
              </a:r>
              <a:r>
                <a:rPr lang="en-US" sz="1724" dirty="0"/>
                <a:t> </a:t>
              </a:r>
              <a:r>
                <a:rPr lang="en-US" sz="1724" dirty="0" err="1"/>
                <a:t>dengan</a:t>
              </a:r>
              <a:r>
                <a:rPr lang="en-US" sz="1724" dirty="0"/>
                <a:t> </a:t>
              </a:r>
              <a:r>
                <a:rPr lang="en-US" sz="1724" dirty="0" err="1"/>
                <a:t>harga</a:t>
              </a:r>
              <a:r>
                <a:rPr lang="en-US" sz="1724" dirty="0"/>
                <a:t> yang </a:t>
              </a:r>
              <a:r>
                <a:rPr lang="en-US" sz="1724" dirty="0" err="1"/>
                <a:t>sama</a:t>
              </a:r>
              <a:r>
                <a:rPr lang="en-US" sz="1724" dirty="0"/>
                <a:t> </a:t>
              </a:r>
              <a:r>
                <a:rPr lang="en-US" sz="1724" dirty="0" err="1"/>
                <a:t>menjadi</a:t>
              </a:r>
              <a:r>
                <a:rPr lang="en-US" sz="1724" dirty="0"/>
                <a:t> </a:t>
              </a:r>
              <a:r>
                <a:rPr lang="en-US" sz="1724" dirty="0" err="1"/>
                <a:t>lebih</a:t>
              </a:r>
              <a:r>
                <a:rPr lang="en-US" sz="1724" dirty="0"/>
                <a:t> </a:t>
              </a:r>
              <a:r>
                <a:rPr lang="en-US" sz="1724" dirty="0" err="1"/>
                <a:t>murah</a:t>
              </a:r>
              <a:r>
                <a:rPr lang="en-US" sz="1724" dirty="0"/>
                <a:t> di </a:t>
              </a:r>
              <a:r>
                <a:rPr lang="en-US" sz="1724" dirty="0" err="1"/>
                <a:t>toko</a:t>
              </a:r>
              <a:r>
                <a:rPr lang="en-US" sz="1724" dirty="0"/>
                <a:t> B	(B/S)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8D86B0-7061-1847-859B-6A64B6F64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5222" y="250898"/>
              <a:ext cx="3853829" cy="7560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8199EC-FD72-5A46-8DE4-78835C11D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9454" y="250899"/>
              <a:ext cx="2217737" cy="8606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D9719E-3ADA-8D4C-8F89-2A6141E50DB1}"/>
                </a:ext>
              </a:extLst>
            </p:cNvPr>
            <p:cNvSpPr txBox="1"/>
            <p:nvPr/>
          </p:nvSpPr>
          <p:spPr>
            <a:xfrm>
              <a:off x="3159846" y="1111581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929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8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787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716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4645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9574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4503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94324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24" b="1" dirty="0" err="1">
                  <a:solidFill>
                    <a:srgbClr val="0070C0"/>
                  </a:solidFill>
                </a:rPr>
                <a:t>Promosi</a:t>
              </a:r>
              <a:r>
                <a:rPr lang="en-US" sz="1724" b="1" dirty="0">
                  <a:solidFill>
                    <a:srgbClr val="0070C0"/>
                  </a:solidFill>
                </a:rPr>
                <a:t> </a:t>
              </a:r>
              <a:r>
                <a:rPr lang="en-US" sz="1724" b="1" dirty="0" err="1">
                  <a:solidFill>
                    <a:srgbClr val="0070C0"/>
                  </a:solidFill>
                </a:rPr>
                <a:t>Toko</a:t>
              </a:r>
              <a:r>
                <a:rPr lang="en-US" sz="1724" b="1" dirty="0">
                  <a:solidFill>
                    <a:srgbClr val="0070C0"/>
                  </a:solidFill>
                </a:rPr>
                <a:t> 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7EF932-DAD0-544E-B8B1-5415E9265D8D}"/>
                </a:ext>
              </a:extLst>
            </p:cNvPr>
            <p:cNvSpPr txBox="1"/>
            <p:nvPr/>
          </p:nvSpPr>
          <p:spPr>
            <a:xfrm>
              <a:off x="6714836" y="1128677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929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8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787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716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4645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9574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4503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94324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24" b="1" dirty="0" err="1">
                  <a:solidFill>
                    <a:srgbClr val="0070C0"/>
                  </a:solidFill>
                </a:rPr>
                <a:t>Promosi</a:t>
              </a:r>
              <a:r>
                <a:rPr lang="en-US" sz="1724" b="1" dirty="0">
                  <a:solidFill>
                    <a:srgbClr val="0070C0"/>
                  </a:solidFill>
                </a:rPr>
                <a:t> </a:t>
              </a:r>
              <a:r>
                <a:rPr lang="en-US" sz="1724" b="1" dirty="0" err="1">
                  <a:solidFill>
                    <a:srgbClr val="0070C0"/>
                  </a:solidFill>
                </a:rPr>
                <a:t>Toko</a:t>
              </a:r>
              <a:r>
                <a:rPr lang="en-US" sz="1724" b="1" dirty="0">
                  <a:solidFill>
                    <a:srgbClr val="0070C0"/>
                  </a:solidFill>
                </a:rPr>
                <a:t> 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B90746-5D08-6D42-A41F-D778E2D231BB}"/>
                </a:ext>
              </a:extLst>
            </p:cNvPr>
            <p:cNvSpPr txBox="1"/>
            <p:nvPr/>
          </p:nvSpPr>
          <p:spPr>
            <a:xfrm>
              <a:off x="1434164" y="250898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929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8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787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716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4645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9574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4503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94324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24" dirty="0"/>
                <a:t>2.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24FBF25-1EC0-E040-A720-8C3BB941630B}"/>
              </a:ext>
            </a:extLst>
          </p:cNvPr>
          <p:cNvSpPr txBox="1">
            <a:spLocks/>
          </p:cNvSpPr>
          <p:nvPr/>
        </p:nvSpPr>
        <p:spPr>
          <a:xfrm>
            <a:off x="732930" y="292822"/>
            <a:ext cx="10247233" cy="599973"/>
          </a:xfrm>
          <a:prstGeom prst="rect">
            <a:avLst/>
          </a:prstGeom>
        </p:spPr>
        <p:txBody>
          <a:bodyPr vert="horz" lIns="119235" tIns="59618" rIns="119235" bIns="59618" rtlCol="0" anchor="ctr">
            <a:noAutofit/>
          </a:bodyPr>
          <a:lstStyle>
            <a:defPPr>
              <a:defRPr lang="en-US"/>
            </a:defPPr>
            <a:lvl1pPr marL="0" algn="l" defTabSz="898581" rtl="0" eaLnBrk="1" latinLnBrk="0" hangingPunct="1">
              <a:spcBef>
                <a:spcPct val="0"/>
              </a:spcBef>
              <a:buNone/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9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8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87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16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45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4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503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324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entury Gothic" panose="020B0502020202020204" pitchFamily="34" charset="0"/>
              </a:rPr>
              <a:t>Mendorong</a:t>
            </a:r>
            <a:r>
              <a:rPr lang="en-US" sz="2800" dirty="0">
                <a:latin typeface="Century Gothic" panose="020B0502020202020204" pitchFamily="34" charset="0"/>
              </a:rPr>
              <a:t> siswa </a:t>
            </a:r>
            <a:r>
              <a:rPr lang="en-US" sz="2800" dirty="0" err="1">
                <a:latin typeface="Century Gothic" panose="020B0502020202020204" pitchFamily="34" charset="0"/>
              </a:rPr>
              <a:t>bernalar</a:t>
            </a:r>
            <a:r>
              <a:rPr lang="en-US" sz="28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4298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90789" y="2318488"/>
            <a:ext cx="10247233" cy="2244652"/>
            <a:chOff x="1535602" y="2569930"/>
            <a:chExt cx="8827598" cy="25697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8049" y="2686976"/>
              <a:ext cx="3440545" cy="8296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2870" y="2686976"/>
              <a:ext cx="1147075" cy="96805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19886" y="3517437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929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8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787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716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4645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9574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4503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94324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24" b="1" dirty="0" err="1">
                  <a:solidFill>
                    <a:srgbClr val="0070C0"/>
                  </a:solidFill>
                </a:rPr>
                <a:t>Promosi</a:t>
              </a:r>
              <a:r>
                <a:rPr lang="en-US" sz="1724" b="1" dirty="0">
                  <a:solidFill>
                    <a:srgbClr val="0070C0"/>
                  </a:solidFill>
                </a:rPr>
                <a:t> </a:t>
              </a:r>
              <a:r>
                <a:rPr lang="en-US" sz="1724" b="1" dirty="0" err="1">
                  <a:solidFill>
                    <a:srgbClr val="0070C0"/>
                  </a:solidFill>
                </a:rPr>
                <a:t>Toko</a:t>
              </a:r>
              <a:r>
                <a:rPr lang="en-US" sz="1724" b="1" dirty="0">
                  <a:solidFill>
                    <a:srgbClr val="0070C0"/>
                  </a:solidFill>
                </a:rPr>
                <a:t> 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4836" y="3619282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929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8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787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716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4645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9574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4503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94324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24" b="1" dirty="0" err="1">
                  <a:solidFill>
                    <a:srgbClr val="0070C0"/>
                  </a:solidFill>
                </a:rPr>
                <a:t>Promosi</a:t>
              </a:r>
              <a:r>
                <a:rPr lang="en-US" sz="1724" b="1" dirty="0">
                  <a:solidFill>
                    <a:srgbClr val="0070C0"/>
                  </a:solidFill>
                </a:rPr>
                <a:t> </a:t>
              </a:r>
              <a:r>
                <a:rPr lang="en-US" sz="1724" b="1" dirty="0" err="1">
                  <a:solidFill>
                    <a:srgbClr val="0070C0"/>
                  </a:solidFill>
                </a:rPr>
                <a:t>Toko</a:t>
              </a:r>
              <a:r>
                <a:rPr lang="en-US" sz="1724" b="1" dirty="0">
                  <a:solidFill>
                    <a:srgbClr val="0070C0"/>
                  </a:solidFill>
                </a:rPr>
                <a:t> 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8182" y="3939352"/>
              <a:ext cx="82850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929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8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787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716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4645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9574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4503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94324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24" dirty="0" err="1"/>
                <a:t>Beni</a:t>
              </a:r>
              <a:r>
                <a:rPr lang="en-US" sz="1724" dirty="0"/>
                <a:t> </a:t>
              </a:r>
              <a:r>
                <a:rPr lang="en-US" sz="1724" dirty="0" err="1"/>
                <a:t>hanya</a:t>
              </a:r>
              <a:r>
                <a:rPr lang="en-US" sz="1724" dirty="0"/>
                <a:t> </a:t>
              </a:r>
              <a:r>
                <a:rPr lang="en-US" sz="1724" dirty="0" err="1"/>
                <a:t>memiliki</a:t>
              </a:r>
              <a:r>
                <a:rPr lang="en-US" sz="1724" dirty="0"/>
                <a:t> </a:t>
              </a:r>
              <a:r>
                <a:rPr lang="en-US" sz="1724" dirty="0" err="1"/>
                <a:t>uang</a:t>
              </a:r>
              <a:r>
                <a:rPr lang="en-US" sz="1724" dirty="0"/>
                <a:t> Rp100.000,00. </a:t>
              </a:r>
              <a:r>
                <a:rPr lang="en-US" sz="1724" dirty="0" err="1"/>
                <a:t>Ia</a:t>
              </a:r>
              <a:r>
                <a:rPr lang="en-US" sz="1724" dirty="0"/>
                <a:t> </a:t>
              </a:r>
              <a:r>
                <a:rPr lang="en-US" sz="1724" dirty="0" err="1"/>
                <a:t>ingin</a:t>
              </a:r>
              <a:r>
                <a:rPr lang="en-US" sz="1724" dirty="0"/>
                <a:t> </a:t>
              </a:r>
              <a:r>
                <a:rPr lang="en-US" sz="1724" dirty="0" err="1"/>
                <a:t>membeli</a:t>
              </a:r>
              <a:r>
                <a:rPr lang="en-US" sz="1724" dirty="0"/>
                <a:t> </a:t>
              </a:r>
              <a:r>
                <a:rPr lang="en-US" sz="1724" dirty="0" err="1"/>
                <a:t>kemeja</a:t>
              </a:r>
              <a:r>
                <a:rPr lang="en-US" sz="1724" dirty="0"/>
                <a:t> di </a:t>
              </a:r>
              <a:r>
                <a:rPr lang="en-US" sz="1724" dirty="0" err="1"/>
                <a:t>toko</a:t>
              </a:r>
              <a:r>
                <a:rPr lang="en-US" sz="1724" dirty="0"/>
                <a:t> C </a:t>
              </a:r>
              <a:r>
                <a:rPr lang="en-US" sz="1724" dirty="0" err="1"/>
                <a:t>seharga</a:t>
              </a:r>
              <a:r>
                <a:rPr lang="en-US" sz="1724" dirty="0"/>
                <a:t> Rp200.000,00. </a:t>
              </a:r>
              <a:r>
                <a:rPr lang="en-US" sz="1724" dirty="0" err="1"/>
                <a:t>Ternyata</a:t>
              </a:r>
              <a:r>
                <a:rPr lang="en-US" sz="1724" dirty="0"/>
                <a:t> </a:t>
              </a:r>
              <a:r>
                <a:rPr lang="en-US" sz="1724" dirty="0" err="1"/>
                <a:t>kemejanya</a:t>
              </a:r>
              <a:r>
                <a:rPr lang="en-US" sz="1724" dirty="0"/>
                <a:t> </a:t>
              </a:r>
              <a:r>
                <a:rPr lang="en-US" sz="1724" dirty="0" err="1"/>
                <a:t>sudah</a:t>
              </a:r>
              <a:r>
                <a:rPr lang="en-US" sz="1724" dirty="0"/>
                <a:t> </a:t>
              </a:r>
              <a:r>
                <a:rPr lang="en-US" sz="1724" dirty="0" err="1"/>
                <a:t>tidak</a:t>
              </a:r>
              <a:r>
                <a:rPr lang="en-US" sz="1724" dirty="0"/>
                <a:t> </a:t>
              </a:r>
              <a:r>
                <a:rPr lang="en-US" sz="1724" dirty="0" err="1"/>
                <a:t>tersedia</a:t>
              </a:r>
              <a:r>
                <a:rPr lang="en-US" sz="1724" dirty="0"/>
                <a:t>.  </a:t>
              </a:r>
              <a:r>
                <a:rPr lang="en-US" sz="1724" dirty="0" err="1"/>
                <a:t>Teman</a:t>
              </a:r>
              <a:r>
                <a:rPr lang="en-US" sz="1724" dirty="0"/>
                <a:t> </a:t>
              </a:r>
              <a:r>
                <a:rPr lang="en-US" sz="1724" dirty="0" err="1"/>
                <a:t>Beni</a:t>
              </a:r>
              <a:r>
                <a:rPr lang="en-US" sz="1724" dirty="0"/>
                <a:t> </a:t>
              </a:r>
              <a:r>
                <a:rPr lang="en-US" sz="1724" dirty="0" err="1"/>
                <a:t>memberi</a:t>
              </a:r>
              <a:r>
                <a:rPr lang="en-US" sz="1724" dirty="0"/>
                <a:t> </a:t>
              </a:r>
              <a:r>
                <a:rPr lang="en-US" sz="1724" dirty="0" err="1"/>
                <a:t>tahu</a:t>
              </a:r>
              <a:r>
                <a:rPr lang="en-US" sz="1724" dirty="0"/>
                <a:t> </a:t>
              </a:r>
              <a:r>
                <a:rPr lang="en-US" sz="1724" dirty="0" err="1"/>
                <a:t>bahwa</a:t>
              </a:r>
              <a:r>
                <a:rPr lang="en-US" sz="1724" dirty="0"/>
                <a:t> </a:t>
              </a:r>
              <a:r>
                <a:rPr lang="en-US" sz="1724" dirty="0" err="1"/>
                <a:t>kemeja</a:t>
              </a:r>
              <a:r>
                <a:rPr lang="en-US" sz="1724" dirty="0"/>
                <a:t> yang </a:t>
              </a:r>
              <a:r>
                <a:rPr lang="en-US" sz="1724" dirty="0" err="1"/>
                <a:t>sama</a:t>
              </a:r>
              <a:r>
                <a:rPr lang="en-US" sz="1724" dirty="0"/>
                <a:t> </a:t>
              </a:r>
              <a:r>
                <a:rPr lang="en-US" sz="1724" dirty="0" err="1"/>
                <a:t>ada</a:t>
              </a:r>
              <a:r>
                <a:rPr lang="en-US" sz="1724" dirty="0"/>
                <a:t> di </a:t>
              </a:r>
              <a:r>
                <a:rPr lang="en-US" sz="1724" dirty="0" err="1"/>
                <a:t>toko</a:t>
              </a:r>
              <a:r>
                <a:rPr lang="en-US" sz="1724" dirty="0"/>
                <a:t> D </a:t>
              </a:r>
              <a:r>
                <a:rPr lang="en-US" sz="1724" dirty="0" err="1"/>
                <a:t>dengan</a:t>
              </a:r>
              <a:r>
                <a:rPr lang="en-US" sz="1724" dirty="0"/>
                <a:t> </a:t>
              </a:r>
              <a:r>
                <a:rPr lang="en-US" sz="1724" dirty="0" err="1"/>
                <a:t>harga</a:t>
              </a:r>
              <a:r>
                <a:rPr lang="en-US" sz="1724" dirty="0"/>
                <a:t> yang </a:t>
              </a:r>
              <a:r>
                <a:rPr lang="en-US" sz="1724" dirty="0" err="1"/>
                <a:t>sama</a:t>
              </a:r>
              <a:r>
                <a:rPr lang="en-US" sz="1724" dirty="0"/>
                <a:t>. </a:t>
              </a:r>
              <a:r>
                <a:rPr lang="en-US" sz="1724" dirty="0" err="1"/>
                <a:t>Apakah</a:t>
              </a:r>
              <a:r>
                <a:rPr lang="en-US" sz="1724" dirty="0"/>
                <a:t> </a:t>
              </a:r>
              <a:r>
                <a:rPr lang="en-US" sz="1724" dirty="0" err="1"/>
                <a:t>Beni</a:t>
              </a:r>
              <a:r>
                <a:rPr lang="en-US" sz="1724" dirty="0"/>
                <a:t> </a:t>
              </a:r>
              <a:r>
                <a:rPr lang="en-US" sz="1724" dirty="0" err="1"/>
                <a:t>mampu</a:t>
              </a:r>
              <a:r>
                <a:rPr lang="en-US" sz="1724" dirty="0"/>
                <a:t> </a:t>
              </a:r>
              <a:r>
                <a:rPr lang="en-US" sz="1724" dirty="0" err="1"/>
                <a:t>membeli</a:t>
              </a:r>
              <a:r>
                <a:rPr lang="en-US" sz="1724" dirty="0"/>
                <a:t> </a:t>
              </a:r>
              <a:r>
                <a:rPr lang="en-US" sz="1724" dirty="0" err="1"/>
                <a:t>kemeja</a:t>
              </a:r>
              <a:r>
                <a:rPr lang="en-US" sz="1724" dirty="0"/>
                <a:t> yang </a:t>
              </a:r>
              <a:r>
                <a:rPr lang="en-US" sz="1724" dirty="0" err="1"/>
                <a:t>diinginkannya</a:t>
              </a:r>
              <a:r>
                <a:rPr lang="en-US" sz="1724" dirty="0"/>
                <a:t> </a:t>
              </a:r>
              <a:r>
                <a:rPr lang="en-US" sz="1724" dirty="0" err="1"/>
                <a:t>dari</a:t>
              </a:r>
              <a:r>
                <a:rPr lang="en-US" sz="1724" dirty="0"/>
                <a:t> </a:t>
              </a:r>
              <a:r>
                <a:rPr lang="en-US" sz="1724" dirty="0" err="1"/>
                <a:t>toko</a:t>
              </a:r>
              <a:r>
                <a:rPr lang="en-US" sz="1724" dirty="0"/>
                <a:t> D? </a:t>
              </a:r>
              <a:r>
                <a:rPr lang="en-US" sz="1724" dirty="0" err="1"/>
                <a:t>Jelaskan</a:t>
              </a:r>
              <a:r>
                <a:rPr lang="en-US" sz="1724" dirty="0"/>
                <a:t> </a:t>
              </a:r>
              <a:r>
                <a:rPr lang="en-US" sz="1724" dirty="0" err="1"/>
                <a:t>alasanmu</a:t>
              </a:r>
              <a:r>
                <a:rPr lang="en-US" sz="1724" dirty="0"/>
                <a:t>!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35602" y="2569930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929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8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787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716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4645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9574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4503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94324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24" dirty="0"/>
                <a:t>3.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98300" y="4899488"/>
            <a:ext cx="10084249" cy="1733163"/>
            <a:chOff x="1608294" y="5130791"/>
            <a:chExt cx="9756790" cy="1778553"/>
          </a:xfrm>
        </p:grpSpPr>
        <p:sp>
          <p:nvSpPr>
            <p:cNvPr id="17" name="TextBox 16"/>
            <p:cNvSpPr txBox="1"/>
            <p:nvPr/>
          </p:nvSpPr>
          <p:spPr>
            <a:xfrm>
              <a:off x="1608294" y="5144351"/>
              <a:ext cx="408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929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8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787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716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4645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9574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4503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94324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24" dirty="0"/>
                <a:t>4.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0807" y="5130791"/>
              <a:ext cx="805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9290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858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7871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9716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46452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9574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45033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594324" algn="l" defTabSz="898581" rtl="0" eaLnBrk="1" latinLnBrk="0" hangingPunct="1">
                <a:defRPr sz="176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24" dirty="0" err="1"/>
                <a:t>Urutkan</a:t>
              </a:r>
              <a:r>
                <a:rPr lang="en-US" sz="1724" dirty="0"/>
                <a:t> </a:t>
              </a:r>
              <a:r>
                <a:rPr lang="en-US" sz="1724" dirty="0" err="1"/>
                <a:t>promosi</a:t>
              </a:r>
              <a:r>
                <a:rPr lang="en-US" sz="1724" dirty="0"/>
                <a:t> </a:t>
              </a:r>
              <a:r>
                <a:rPr lang="en-US" sz="1724" dirty="0" err="1"/>
                <a:t>berikut</a:t>
              </a:r>
              <a:r>
                <a:rPr lang="en-US" sz="1724" dirty="0"/>
                <a:t> </a:t>
              </a:r>
              <a:r>
                <a:rPr lang="en-US" sz="1724" dirty="0" err="1"/>
                <a:t>dari</a:t>
              </a:r>
              <a:r>
                <a:rPr lang="en-US" sz="1724" dirty="0"/>
                <a:t> </a:t>
              </a:r>
              <a:r>
                <a:rPr lang="en-US" sz="1724" dirty="0" err="1"/>
                <a:t>nilai</a:t>
              </a:r>
              <a:r>
                <a:rPr lang="en-US" sz="1724" dirty="0"/>
                <a:t> </a:t>
              </a:r>
              <a:r>
                <a:rPr lang="en-US" sz="1724" dirty="0" err="1"/>
                <a:t>diskon</a:t>
              </a:r>
              <a:r>
                <a:rPr lang="en-US" sz="1724" dirty="0"/>
                <a:t> </a:t>
              </a:r>
              <a:r>
                <a:rPr lang="en-US" sz="1724" dirty="0" err="1"/>
                <a:t>terbesar</a:t>
              </a:r>
              <a:r>
                <a:rPr lang="en-US" sz="1724" dirty="0"/>
                <a:t> </a:t>
              </a:r>
              <a:r>
                <a:rPr lang="en-US" sz="1724" dirty="0" err="1"/>
                <a:t>sampai</a:t>
              </a:r>
              <a:r>
                <a:rPr lang="en-US" sz="1724" dirty="0"/>
                <a:t> </a:t>
              </a:r>
              <a:r>
                <a:rPr lang="en-US" sz="1724" dirty="0" err="1"/>
                <a:t>terkecil</a:t>
              </a:r>
              <a:r>
                <a:rPr lang="en-US" sz="1724" dirty="0"/>
                <a:t>!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3975" y="5536533"/>
              <a:ext cx="2671108" cy="6440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6433" y="5659803"/>
              <a:ext cx="2567476" cy="5037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60727" y="5605477"/>
              <a:ext cx="1304357" cy="50620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93727" y="5708140"/>
              <a:ext cx="1289733" cy="120120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47CAB4-2842-5B42-AA8C-ACA54B160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14" y="1104906"/>
            <a:ext cx="10247233" cy="37322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9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8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87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16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45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4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503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324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KD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kelas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7: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menjelaskan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menentukan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urutan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pada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bilangan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bulat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positif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negative)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pecahan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biasa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campuran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decimal,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persen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8A4F90-B2D9-0E47-B86D-C98B9CCC6E33}"/>
              </a:ext>
            </a:extLst>
          </p:cNvPr>
          <p:cNvSpPr txBox="1">
            <a:spLocks/>
          </p:cNvSpPr>
          <p:nvPr/>
        </p:nvSpPr>
        <p:spPr>
          <a:xfrm>
            <a:off x="732930" y="292822"/>
            <a:ext cx="10247233" cy="599973"/>
          </a:xfrm>
          <a:prstGeom prst="rect">
            <a:avLst/>
          </a:prstGeom>
        </p:spPr>
        <p:txBody>
          <a:bodyPr vert="horz" lIns="119235" tIns="59618" rIns="119235" bIns="59618" rtlCol="0" anchor="ctr">
            <a:noAutofit/>
          </a:bodyPr>
          <a:lstStyle>
            <a:defPPr>
              <a:defRPr lang="en-US"/>
            </a:defPPr>
            <a:lvl1pPr marL="0" algn="l" defTabSz="898581" rtl="0" eaLnBrk="1" latinLnBrk="0" hangingPunct="1">
              <a:spcBef>
                <a:spcPct val="0"/>
              </a:spcBef>
              <a:buNone/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9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8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87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16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45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4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503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324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entury Gothic" panose="020B0502020202020204" pitchFamily="34" charset="0"/>
              </a:rPr>
              <a:t>Mendorong</a:t>
            </a:r>
            <a:r>
              <a:rPr lang="en-US" sz="2800" dirty="0">
                <a:latin typeface="Century Gothic" panose="020B0502020202020204" pitchFamily="34" charset="0"/>
              </a:rPr>
              <a:t> siswa </a:t>
            </a:r>
            <a:r>
              <a:rPr lang="en-US" sz="2800" dirty="0" err="1">
                <a:latin typeface="Century Gothic" panose="020B0502020202020204" pitchFamily="34" charset="0"/>
              </a:rPr>
              <a:t>bernalar</a:t>
            </a:r>
            <a:r>
              <a:rPr lang="en-US" sz="2800" dirty="0"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1929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193F4-2016-452F-8047-A993164475D9}" type="slidenum">
              <a:rPr lang="en-US" sz="140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18</a:t>
            </a:fld>
            <a:endParaRPr 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F4DAB-D006-8A4A-B1C1-B5B5C02AD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98"/>
          <a:stretch/>
        </p:blipFill>
        <p:spPr>
          <a:xfrm>
            <a:off x="295049" y="196709"/>
            <a:ext cx="1036864" cy="718728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64C5E04-8D51-A047-8C9C-46665704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3" y="1027769"/>
            <a:ext cx="4234910" cy="56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FD58A2-B083-4144-88F0-F2497508ACA3}"/>
              </a:ext>
            </a:extLst>
          </p:cNvPr>
          <p:cNvSpPr txBox="1"/>
          <p:nvPr/>
        </p:nvSpPr>
        <p:spPr>
          <a:xfrm>
            <a:off x="4828953" y="3877050"/>
            <a:ext cx="6082054" cy="2903650"/>
          </a:xfrm>
          <a:prstGeom prst="rect">
            <a:avLst/>
          </a:prstGeom>
          <a:noFill/>
        </p:spPr>
        <p:txBody>
          <a:bodyPr wrap="square" lIns="132369" tIns="66184" rIns="132369" bIns="66184" rtlCol="0">
            <a:spAutoFit/>
          </a:bodyPr>
          <a:lstStyle/>
          <a:p>
            <a:pPr algn="ctr" defTabSz="992764"/>
            <a:r>
              <a:rPr lang="id-ID" sz="35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…</a:t>
            </a:r>
            <a:r>
              <a:rPr lang="en-US" sz="35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things that are easy to teach are now easy to automate, digitize or outsource</a:t>
            </a:r>
          </a:p>
          <a:p>
            <a:pPr algn="r" defTabSz="992764"/>
            <a:endParaRPr lang="en-US" sz="20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r" defTabSz="992764"/>
            <a:endParaRPr lang="en-US" sz="20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4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A73C-4DD3-304E-80B8-33105273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49DB3D-E50E-584C-8E0F-33F91835B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808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1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193F4-2016-452F-8047-A993164475D9}" type="slidenum">
              <a:rPr lang="en-US" sz="140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</a:t>
            </a:fld>
            <a:endParaRPr 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F4DAB-D006-8A4A-B1C1-B5B5C02AD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98"/>
          <a:stretch/>
        </p:blipFill>
        <p:spPr>
          <a:xfrm>
            <a:off x="295049" y="196709"/>
            <a:ext cx="1036864" cy="718728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C53627-F49B-9549-898E-841491B79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t="24121" r="4605"/>
          <a:stretch/>
        </p:blipFill>
        <p:spPr>
          <a:xfrm>
            <a:off x="1408779" y="827981"/>
            <a:ext cx="8765988" cy="5076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BAB89D-9763-8A48-9F34-7DB681CB1C6E}"/>
              </a:ext>
            </a:extLst>
          </p:cNvPr>
          <p:cNvSpPr txBox="1"/>
          <p:nvPr/>
        </p:nvSpPr>
        <p:spPr>
          <a:xfrm>
            <a:off x="1439259" y="337436"/>
            <a:ext cx="6176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entury Gothic" panose="020B0502020202020204" pitchFamily="34" charset="0"/>
              </a:rPr>
              <a:t>Industri</a:t>
            </a:r>
            <a:r>
              <a:rPr lang="en-US" b="1" dirty="0">
                <a:latin typeface="Century Gothic" panose="020B0502020202020204" pitchFamily="34" charset="0"/>
              </a:rPr>
              <a:t> 4.0 </a:t>
            </a:r>
            <a:r>
              <a:rPr lang="en-US" b="1" dirty="0" err="1">
                <a:latin typeface="Century Gothic" panose="020B0502020202020204" pitchFamily="34" charset="0"/>
              </a:rPr>
              <a:t>Memberikan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Tantangan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Baru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28CE3CC-6FF8-284A-A8A7-678BCE32553F}"/>
              </a:ext>
            </a:extLst>
          </p:cNvPr>
          <p:cNvSpPr/>
          <p:nvPr/>
        </p:nvSpPr>
        <p:spPr>
          <a:xfrm>
            <a:off x="2471266" y="5818841"/>
            <a:ext cx="4235763" cy="330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51FC8-6541-2A4E-8107-362E635BDCD0}"/>
              </a:ext>
            </a:extLst>
          </p:cNvPr>
          <p:cNvSpPr txBox="1"/>
          <p:nvPr/>
        </p:nvSpPr>
        <p:spPr>
          <a:xfrm>
            <a:off x="6707030" y="5668778"/>
            <a:ext cx="360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 err="1">
                <a:latin typeface="Century Gothic" panose="020B0502020202020204" pitchFamily="34" charset="0"/>
              </a:rPr>
              <a:t>Pergeseran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semakin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cepat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68F9E-6A73-3B48-80AE-8007BC5FBB55}"/>
              </a:ext>
            </a:extLst>
          </p:cNvPr>
          <p:cNvSpPr txBox="1"/>
          <p:nvPr/>
        </p:nvSpPr>
        <p:spPr>
          <a:xfrm>
            <a:off x="107777" y="6418526"/>
            <a:ext cx="10200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Century Gothic" panose="020B0502020202020204" pitchFamily="34" charset="0"/>
              </a:rPr>
              <a:t>Sumber</a:t>
            </a:r>
            <a:r>
              <a:rPr lang="en-US" sz="1000" dirty="0">
                <a:latin typeface="Century Gothic" panose="020B0502020202020204" pitchFamily="34" charset="0"/>
              </a:rPr>
              <a:t>: Global Uncertainties in Digital Era: Issues, Challenges, and Policies, Dean, School of Management and Administrative Sciences Chair, Department of Economics, 2018 </a:t>
            </a:r>
            <a:r>
              <a:rPr lang="en-US" sz="1000" dirty="0" err="1">
                <a:latin typeface="Century Gothic" panose="020B0502020202020204" pitchFamily="34" charset="0"/>
              </a:rPr>
              <a:t>dikuti</a:t>
            </a:r>
            <a:r>
              <a:rPr lang="en-US" sz="1000" dirty="0">
                <a:latin typeface="Century Gothic" panose="020B0502020202020204" pitchFamily="34" charset="0"/>
              </a:rPr>
              <a:t> </a:t>
            </a:r>
            <a:r>
              <a:rPr lang="en-US" sz="1000" dirty="0" err="1">
                <a:latin typeface="Century Gothic" panose="020B0502020202020204" pitchFamily="34" charset="0"/>
              </a:rPr>
              <a:t>dari</a:t>
            </a:r>
            <a:r>
              <a:rPr lang="en-US" sz="1000" dirty="0">
                <a:latin typeface="Century Gothic" panose="020B0502020202020204" pitchFamily="34" charset="0"/>
              </a:rPr>
              <a:t> website Bank Indonesia </a:t>
            </a:r>
          </a:p>
        </p:txBody>
      </p:sp>
    </p:spTree>
    <p:extLst>
      <p:ext uri="{BB962C8B-B14F-4D97-AF65-F5344CB8AC3E}">
        <p14:creationId xmlns:p14="http://schemas.microsoft.com/office/powerpoint/2010/main" val="392497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763736" y="1928300"/>
            <a:ext cx="7720817" cy="645884"/>
          </a:xfrm>
          <a:prstGeom prst="rect">
            <a:avLst/>
          </a:prstGeom>
        </p:spPr>
        <p:txBody>
          <a:bodyPr wrap="square" lIns="90997" tIns="45499" rIns="90997" bIns="45499">
            <a:spAutoFit/>
          </a:bodyPr>
          <a:lstStyle/>
          <a:p>
            <a:pPr marL="394990" indent="-394990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TERIMA KASIH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EDBB2-D04F-462F-8158-46A048AD0CD5}"/>
              </a:ext>
            </a:extLst>
          </p:cNvPr>
          <p:cNvSpPr/>
          <p:nvPr/>
        </p:nvSpPr>
        <p:spPr>
          <a:xfrm>
            <a:off x="7" y="1891484"/>
            <a:ext cx="2628057" cy="7200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7" tIns="45499" rIns="90997" bIns="45499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42168" y="2791712"/>
            <a:ext cx="4982309" cy="1224136"/>
            <a:chOff x="1392137" y="971997"/>
            <a:chExt cx="4982309" cy="12241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C5A5DEF-7D6F-1046-B1CC-DA5EB7953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137" y="1522665"/>
              <a:ext cx="657956" cy="6734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E03B33-622A-954B-B0B9-EB013E71E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687" y="971997"/>
              <a:ext cx="440856" cy="451250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23F9BB1A-56AE-6742-A68A-DE5EA57F1E98}"/>
                </a:ext>
              </a:extLst>
            </p:cNvPr>
            <p:cNvSpPr txBox="1">
              <a:spLocks/>
            </p:cNvSpPr>
            <p:nvPr/>
          </p:nvSpPr>
          <p:spPr>
            <a:xfrm>
              <a:off x="2051993" y="1188411"/>
              <a:ext cx="4322453" cy="647682"/>
            </a:xfrm>
            <a:prstGeom prst="rect">
              <a:avLst/>
            </a:prstGeom>
          </p:spPr>
          <p:txBody>
            <a:bodyPr vert="horz" lIns="119801" tIns="59900" rIns="119801" bIns="59900" rtlCol="0" anchor="ctr">
              <a:noAutofit/>
            </a:bodyPr>
            <a:lstStyle>
              <a:lvl1pPr algn="ctr" defTabSz="1198006" rtl="0" eaLnBrk="1" latinLnBrk="0" hangingPunct="1">
                <a:spcBef>
                  <a:spcPct val="0"/>
                </a:spcBef>
                <a:buNone/>
                <a:defRPr sz="5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>
                  <a:latin typeface="Arial" pitchFamily="34" charset="0"/>
                  <a:cs typeface="Arial" pitchFamily="34" charset="0"/>
                </a:rPr>
                <a:t>http://litbang.kemdikbud.go.id</a:t>
              </a:r>
            </a:p>
            <a:p>
              <a:pPr algn="l"/>
              <a:endParaRPr lang="en-US" sz="2000" b="1">
                <a:latin typeface="Arial" pitchFamily="34" charset="0"/>
                <a:cs typeface="Arial" pitchFamily="34" charset="0"/>
              </a:endParaRPr>
            </a:p>
            <a:p>
              <a:pPr algn="l"/>
              <a:r>
                <a:rPr lang="en-US" sz="2000" b="1">
                  <a:latin typeface="Arial" pitchFamily="34" charset="0"/>
                  <a:cs typeface="Arial" pitchFamily="34" charset="0"/>
                </a:rPr>
                <a:t>@</a:t>
              </a:r>
              <a:r>
                <a:rPr lang="en-US" sz="2000" b="1" err="1">
                  <a:latin typeface="Arial" pitchFamily="34" charset="0"/>
                  <a:cs typeface="Arial" pitchFamily="34" charset="0"/>
                </a:rPr>
                <a:t>litbangdikbud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E3737D1-008B-DB49-ADDB-364D39ED8051}"/>
              </a:ext>
            </a:extLst>
          </p:cNvPr>
          <p:cNvSpPr txBox="1">
            <a:spLocks/>
          </p:cNvSpPr>
          <p:nvPr/>
        </p:nvSpPr>
        <p:spPr>
          <a:xfrm>
            <a:off x="2453194" y="1619963"/>
            <a:ext cx="8377274" cy="647682"/>
          </a:xfrm>
          <a:prstGeom prst="rect">
            <a:avLst/>
          </a:prstGeom>
        </p:spPr>
        <p:txBody>
          <a:bodyPr vert="horz" lIns="89430" tIns="44717" rIns="89430" bIns="44717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35995" y="4117400"/>
            <a:ext cx="4325091" cy="1041814"/>
            <a:chOff x="499336" y="3840535"/>
            <a:chExt cx="4325091" cy="10418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E02EBA-174F-7D4A-9581-6989D5F21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336" y="3840535"/>
              <a:ext cx="445879" cy="4563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B488E0-3F97-4841-B874-4E625B097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439" y="4458924"/>
              <a:ext cx="413672" cy="423425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70938CA6-7C11-2549-A29E-2651A66DFC79}"/>
                </a:ext>
              </a:extLst>
            </p:cNvPr>
            <p:cNvSpPr txBox="1">
              <a:spLocks/>
            </p:cNvSpPr>
            <p:nvPr/>
          </p:nvSpPr>
          <p:spPr>
            <a:xfrm>
              <a:off x="1055665" y="3840535"/>
              <a:ext cx="3768762" cy="647682"/>
            </a:xfrm>
            <a:prstGeom prst="rect">
              <a:avLst/>
            </a:prstGeom>
          </p:spPr>
          <p:txBody>
            <a:bodyPr vert="horz" lIns="89858" tIns="44929" rIns="89858" bIns="44929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@</a:t>
              </a:r>
              <a:r>
                <a:rPr lang="en-US" sz="2000" b="1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litbangdikbud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2000" b="1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Balitbang</a:t>
              </a:r>
              <a:r>
                <a:rPr lang="en-US"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Kemendikbud</a:t>
              </a:r>
              <a:endParaRPr lang="en-US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6D6868CA-4ACB-6A4C-A83A-A15FED9DB503}"/>
              </a:ext>
            </a:extLst>
          </p:cNvPr>
          <p:cNvSpPr txBox="1">
            <a:spLocks/>
          </p:cNvSpPr>
          <p:nvPr/>
        </p:nvSpPr>
        <p:spPr>
          <a:xfrm>
            <a:off x="2453194" y="5179438"/>
            <a:ext cx="8377274" cy="647682"/>
          </a:xfrm>
          <a:prstGeom prst="rect">
            <a:avLst/>
          </a:prstGeom>
        </p:spPr>
        <p:txBody>
          <a:bodyPr vert="horz" lIns="89430" tIns="44717" rIns="89430" bIns="44717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80AB80-12C1-E543-ABE5-EBB603B885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498"/>
          <a:stretch/>
        </p:blipFill>
        <p:spPr>
          <a:xfrm>
            <a:off x="323804" y="196709"/>
            <a:ext cx="1036864" cy="7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4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A1AA2C1-40F7-D548-B331-1EC65A957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r="1876"/>
          <a:stretch/>
        </p:blipFill>
        <p:spPr bwMode="auto">
          <a:xfrm>
            <a:off x="1565727" y="217761"/>
            <a:ext cx="9721080" cy="64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193F4-2016-452F-8047-A993164475D9}" type="slidenum">
              <a:rPr lang="en-US" sz="140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</a:t>
            </a:fld>
            <a:endParaRPr 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F4DAB-D006-8A4A-B1C1-B5B5C02AD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98"/>
          <a:stretch/>
        </p:blipFill>
        <p:spPr>
          <a:xfrm>
            <a:off x="295049" y="196709"/>
            <a:ext cx="1036864" cy="7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193F4-2016-452F-8047-A993164475D9}" type="slidenum">
              <a:rPr lang="en-US" sz="140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</a:t>
            </a:fld>
            <a:endParaRPr 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BF4DAB-D006-8A4A-B1C1-B5B5C02AD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98"/>
          <a:stretch/>
        </p:blipFill>
        <p:spPr>
          <a:xfrm>
            <a:off x="295049" y="196709"/>
            <a:ext cx="1036864" cy="71872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965CC5A-F64B-1C4C-9CF7-41C2CD597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7" y="1192242"/>
            <a:ext cx="997088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CFFF9-64CD-6245-B64D-9393DC88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7" y="6140926"/>
            <a:ext cx="4210050" cy="5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9C2D8-F66A-4C43-9F72-A919232DD76C}"/>
              </a:ext>
            </a:extLst>
          </p:cNvPr>
          <p:cNvSpPr txBox="1"/>
          <p:nvPr/>
        </p:nvSpPr>
        <p:spPr>
          <a:xfrm>
            <a:off x="1331913" y="141000"/>
            <a:ext cx="10363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</a:rPr>
              <a:t>Meningkatnya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Kebutuhan</a:t>
            </a:r>
            <a:r>
              <a:rPr lang="en-US" dirty="0">
                <a:latin typeface="Century Gothic" panose="020B0502020202020204" pitchFamily="34" charset="0"/>
              </a:rPr>
              <a:t> Dunia </a:t>
            </a:r>
            <a:r>
              <a:rPr lang="en-US" dirty="0" err="1">
                <a:latin typeface="Century Gothic" panose="020B0502020202020204" pitchFamily="34" charset="0"/>
              </a:rPr>
              <a:t>Kerja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terhadap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Kemampuan</a:t>
            </a:r>
            <a:r>
              <a:rPr lang="en-US" dirty="0">
                <a:latin typeface="Century Gothic" panose="020B0502020202020204" pitchFamily="34" charset="0"/>
              </a:rPr>
              <a:t> Tingkat Tinggi (</a:t>
            </a:r>
            <a:r>
              <a:rPr lang="en-US" i="1" dirty="0">
                <a:latin typeface="Century Gothic" panose="020B0502020202020204" pitchFamily="34" charset="0"/>
              </a:rPr>
              <a:t>High-Order Skills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111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770" y="117298"/>
            <a:ext cx="3791985" cy="55518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0614" y="2485511"/>
            <a:ext cx="6675791" cy="28466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d-ID" sz="2000" dirty="0">
              <a:latin typeface="Century Gothic" pitchFamily="34" charset="0"/>
            </a:endParaRPr>
          </a:p>
          <a:p>
            <a:pPr marL="0" indent="0">
              <a:buNone/>
            </a:pPr>
            <a:endParaRPr lang="id-ID" sz="20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entury Gothic" pitchFamily="34" charset="0"/>
              </a:rPr>
              <a:t>“Pendidikan </a:t>
            </a:r>
            <a:r>
              <a:rPr lang="en-US" sz="2000" dirty="0" err="1">
                <a:latin typeface="Century Gothic" pitchFamily="34" charset="0"/>
              </a:rPr>
              <a:t>adalah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daya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upaya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untuk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memajukan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bertumbuhnya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b="1" dirty="0">
                <a:latin typeface="Century Gothic" pitchFamily="34" charset="0"/>
              </a:rPr>
              <a:t>budi </a:t>
            </a:r>
            <a:r>
              <a:rPr lang="en-US" sz="2000" b="1" dirty="0" err="1">
                <a:latin typeface="Century Gothic" pitchFamily="34" charset="0"/>
              </a:rPr>
              <a:t>peker</a:t>
            </a:r>
            <a:r>
              <a:rPr lang="id-ID" sz="2000" b="1" dirty="0">
                <a:latin typeface="Century Gothic" pitchFamily="34" charset="0"/>
              </a:rPr>
              <a:t>ti, </a:t>
            </a:r>
            <a:r>
              <a:rPr lang="en-US" sz="2000" b="1" dirty="0" err="1">
                <a:latin typeface="Century Gothic" pitchFamily="34" charset="0"/>
              </a:rPr>
              <a:t>pikiran</a:t>
            </a:r>
            <a:r>
              <a:rPr lang="en-US" sz="2000" dirty="0">
                <a:latin typeface="Century Gothic" pitchFamily="34" charset="0"/>
              </a:rPr>
              <a:t> dan </a:t>
            </a:r>
            <a:r>
              <a:rPr lang="en-US" sz="2000" b="1" dirty="0" err="1">
                <a:latin typeface="Century Gothic" pitchFamily="34" charset="0"/>
              </a:rPr>
              <a:t>tubuh</a:t>
            </a:r>
            <a:r>
              <a:rPr lang="en-US" sz="2000" b="1" dirty="0">
                <a:latin typeface="Century Gothic" pitchFamily="34" charset="0"/>
              </a:rPr>
              <a:t> </a:t>
            </a:r>
            <a:r>
              <a:rPr lang="en-US" sz="2000" b="1" dirty="0" err="1">
                <a:latin typeface="Century Gothic" pitchFamily="34" charset="0"/>
              </a:rPr>
              <a:t>anak</a:t>
            </a:r>
            <a:r>
              <a:rPr lang="id-ID" sz="2000" b="1" dirty="0">
                <a:latin typeface="Century Gothic" pitchFamily="34" charset="0"/>
              </a:rPr>
              <a:t>.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Bagian-bagian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itu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tidak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boleh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dipisahkan</a:t>
            </a:r>
            <a:r>
              <a:rPr lang="en-US" sz="2000" dirty="0">
                <a:latin typeface="Century Gothic" pitchFamily="34" charset="0"/>
              </a:rPr>
              <a:t> agar </a:t>
            </a:r>
            <a:r>
              <a:rPr lang="en-US" sz="2000" dirty="0" err="1">
                <a:latin typeface="Century Gothic" pitchFamily="34" charset="0"/>
              </a:rPr>
              <a:t>kita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dapat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memajukan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kesempurnaan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hidup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anak-anak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kita</a:t>
            </a:r>
            <a:r>
              <a:rPr lang="en-US" sz="2000" dirty="0">
                <a:latin typeface="Century Gothic" pitchFamily="34" charset="0"/>
              </a:rPr>
              <a:t>”.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2581" y="5332195"/>
            <a:ext cx="2109884" cy="33695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fi-FI" sz="1600">
                <a:latin typeface="Century Gothic" pitchFamily="34" charset="0"/>
              </a:rPr>
              <a:t>Ki Hajar Dewantara</a:t>
            </a:r>
            <a:endParaRPr lang="en-US" sz="1100" dirty="0">
              <a:latin typeface="Century Gothic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E621B4-F6B5-764E-8F27-F8333FEF386D}"/>
              </a:ext>
            </a:extLst>
          </p:cNvPr>
          <p:cNvSpPr txBox="1"/>
          <p:nvPr/>
        </p:nvSpPr>
        <p:spPr>
          <a:xfrm>
            <a:off x="4600614" y="2148555"/>
            <a:ext cx="597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Century Gothic" panose="020B0502020202020204" pitchFamily="34" charset="0"/>
              </a:rPr>
              <a:t>Hakekat</a:t>
            </a:r>
            <a:r>
              <a:rPr lang="en-US" sz="2800" dirty="0">
                <a:latin typeface="Century Gothic" panose="020B0502020202020204" pitchFamily="34" charset="0"/>
              </a:rPr>
              <a:t> pendidikan</a:t>
            </a:r>
          </a:p>
        </p:txBody>
      </p:sp>
    </p:spTree>
    <p:extLst>
      <p:ext uri="{BB962C8B-B14F-4D97-AF65-F5344CB8AC3E}">
        <p14:creationId xmlns:p14="http://schemas.microsoft.com/office/powerpoint/2010/main" val="418248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4" descr="A group of people sitting at a table in a room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7" y="1197965"/>
            <a:ext cx="4681179" cy="399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B7ABDE4-45EC-4D3B-AC07-645735D0C8B3}"/>
              </a:ext>
            </a:extLst>
          </p:cNvPr>
          <p:cNvSpPr/>
          <p:nvPr/>
        </p:nvSpPr>
        <p:spPr>
          <a:xfrm>
            <a:off x="594047" y="5949353"/>
            <a:ext cx="4681179" cy="61724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9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8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87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16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45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4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503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324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sz="2400" dirty="0">
                <a:latin typeface="Century Gothic" panose="020B0502020202020204" pitchFamily="34" charset="0"/>
              </a:rPr>
              <a:t>RULE COMPLIANCE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6CBAAD8F-316E-42C8-8E23-9AEB72CFF242}"/>
              </a:ext>
            </a:extLst>
          </p:cNvPr>
          <p:cNvSpPr/>
          <p:nvPr/>
        </p:nvSpPr>
        <p:spPr>
          <a:xfrm>
            <a:off x="6421539" y="5949352"/>
            <a:ext cx="4679631" cy="61724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90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8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7871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16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452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4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5033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4324" algn="l" defTabSz="898581" rtl="0" eaLnBrk="1" latinLnBrk="0" hangingPunct="1">
              <a:defRPr sz="17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sz="2400" dirty="0">
                <a:latin typeface="Century Gothic" panose="020B0502020202020204" pitchFamily="34" charset="0"/>
              </a:rPr>
              <a:t>CREATIVE LEARNING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2E70B-A533-6F4D-8794-B42D448BF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95" y="709083"/>
            <a:ext cx="3990508" cy="23845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53B44C-2E61-A74B-94A9-1C27F020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94047" y="-1757326"/>
            <a:ext cx="10692765" cy="1373373"/>
          </a:xfrm>
        </p:spPr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9E96D-BB65-D24F-87D9-0841B82D6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2" y="3051695"/>
            <a:ext cx="2679390" cy="2384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767C0-A51A-9343-B79D-7E12188A48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71" y="3135497"/>
            <a:ext cx="3377799" cy="221690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F9898556-CF75-E94C-A564-BB6FC0A00170}"/>
              </a:ext>
            </a:extLst>
          </p:cNvPr>
          <p:cNvSpPr/>
          <p:nvPr/>
        </p:nvSpPr>
        <p:spPr>
          <a:xfrm>
            <a:off x="4869975" y="5949352"/>
            <a:ext cx="1956816" cy="61724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0AA9-0631-1E40-9709-113AE3F2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5803948" flipV="1">
            <a:off x="594047" y="118140"/>
            <a:ext cx="10692765" cy="15579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469B96-30AD-2E44-B357-C1F303D8A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9" y="118140"/>
            <a:ext cx="6479566" cy="6722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E9BCDB-D319-A74A-B9D0-19EA7593A157}"/>
              </a:ext>
            </a:extLst>
          </p:cNvPr>
          <p:cNvSpPr txBox="1"/>
          <p:nvPr/>
        </p:nvSpPr>
        <p:spPr>
          <a:xfrm>
            <a:off x="7265582" y="2544477"/>
            <a:ext cx="43859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Century Gothic" panose="020B0502020202020204" pitchFamily="34" charset="0"/>
              </a:rPr>
              <a:t>Lifelong Learning: Key to Survival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“Once you stop learning, you start dying”</a:t>
            </a:r>
          </a:p>
          <a:p>
            <a:pPr algn="l"/>
            <a:r>
              <a:rPr lang="en-US" dirty="0"/>
              <a:t>(Albert Einstein)</a:t>
            </a:r>
          </a:p>
        </p:txBody>
      </p:sp>
    </p:spTree>
    <p:extLst>
      <p:ext uri="{BB962C8B-B14F-4D97-AF65-F5344CB8AC3E}">
        <p14:creationId xmlns:p14="http://schemas.microsoft.com/office/powerpoint/2010/main" val="146489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F172-734B-9448-9F6A-9DDD656B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7" y="273938"/>
            <a:ext cx="10692765" cy="848388"/>
          </a:xfrm>
        </p:spPr>
        <p:txBody>
          <a:bodyPr anchor="b">
            <a:noAutofit/>
          </a:bodyPr>
          <a:lstStyle/>
          <a:p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3600" dirty="0" err="1">
                <a:latin typeface="Century Gothic" panose="020B0502020202020204" pitchFamily="34" charset="0"/>
              </a:rPr>
              <a:t>Tumbuhkan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3600" dirty="0" err="1">
                <a:latin typeface="Century Gothic" panose="020B0502020202020204" pitchFamily="34" charset="0"/>
              </a:rPr>
              <a:t>Perangai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3600" dirty="0" err="1">
                <a:latin typeface="Century Gothic" panose="020B0502020202020204" pitchFamily="34" charset="0"/>
              </a:rPr>
              <a:t>Ilmiah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60220-868F-9042-9C8D-ED1AEFC6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55" y="1831165"/>
            <a:ext cx="11548139" cy="5340900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Curiosity, </a:t>
            </a:r>
            <a:r>
              <a:rPr lang="en-US" sz="3600" dirty="0" err="1">
                <a:latin typeface="Century Gothic" panose="020B0502020202020204" pitchFamily="34" charset="0"/>
              </a:rPr>
              <a:t>Penasaran</a:t>
            </a:r>
            <a:endParaRPr lang="en-US" sz="3600" dirty="0">
              <a:latin typeface="Century Gothic" panose="020B0502020202020204" pitchFamily="34" charset="0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Skepticism, </a:t>
            </a:r>
            <a:r>
              <a:rPr lang="en-US" sz="3600" dirty="0" err="1">
                <a:latin typeface="Century Gothic" panose="020B0502020202020204" pitchFamily="34" charset="0"/>
              </a:rPr>
              <a:t>Meragui</a:t>
            </a:r>
            <a:endParaRPr lang="en-US" sz="3600" dirty="0">
              <a:latin typeface="Century Gothic" panose="020B0502020202020204" pitchFamily="34" charset="0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Observance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Creativity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Grit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Collaborative skillS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3600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C3A7F5-A1AD-234F-9025-64E6EBBB8E80}"/>
              </a:ext>
            </a:extLst>
          </p:cNvPr>
          <p:cNvCxnSpPr>
            <a:cxnSpLocks/>
          </p:cNvCxnSpPr>
          <p:nvPr/>
        </p:nvCxnSpPr>
        <p:spPr>
          <a:xfrm flipV="1">
            <a:off x="594047" y="1122326"/>
            <a:ext cx="10880264" cy="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0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B6BB28FC-26B4-2E46-B6DB-8C1B90AC8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59" y="1723134"/>
            <a:ext cx="8472382" cy="4484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18CF1-F6EA-BA4A-A9EA-564F01524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98"/>
          <a:stretch/>
        </p:blipFill>
        <p:spPr>
          <a:xfrm>
            <a:off x="295049" y="196709"/>
            <a:ext cx="1036864" cy="7187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78A4BD-BDCB-A748-BACD-1CD8F33470E0}"/>
              </a:ext>
            </a:extLst>
          </p:cNvPr>
          <p:cNvSpPr txBox="1">
            <a:spLocks/>
          </p:cNvSpPr>
          <p:nvPr/>
        </p:nvSpPr>
        <p:spPr>
          <a:xfrm>
            <a:off x="1331913" y="207351"/>
            <a:ext cx="9464040" cy="653524"/>
          </a:xfrm>
          <a:prstGeom prst="rect">
            <a:avLst/>
          </a:prstGeom>
        </p:spPr>
        <p:txBody>
          <a:bodyPr vert="horz" lIns="119235" tIns="59618" rIns="119235" bIns="59618" rtlCol="0" anchor="ctr">
            <a:noAutofit/>
          </a:bodyPr>
          <a:lstStyle>
            <a:lvl1pPr algn="ctr" defTabSz="1192312" rtl="0" eaLnBrk="1" latinLnBrk="0" hangingPunct="1">
              <a:spcBef>
                <a:spcPct val="0"/>
              </a:spcBef>
              <a:buNone/>
              <a:defRPr sz="5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>
                <a:latin typeface="Century Gothic" panose="020B0502020202020204" pitchFamily="34" charset="0"/>
              </a:rPr>
              <a:t>Siklus Pembelajaran</a:t>
            </a:r>
            <a:r>
              <a:rPr lang="id-ID" sz="3200" i="1" dirty="0">
                <a:latin typeface="Century Gothic" panose="020B0502020202020204" pitchFamily="34" charset="0"/>
              </a:rPr>
              <a:t> (Learning Cycle)</a:t>
            </a:r>
            <a:endParaRPr lang="en-US" sz="32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1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916</Words>
  <Application>Microsoft Office PowerPoint</Application>
  <PresentationFormat>Custom</PresentationFormat>
  <Paragraphs>227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 Tumbuhkan Perangai Ilmiah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untuk Umpan Balik…</vt:lpstr>
      <vt:lpstr>KD kelas 7: menjelaskan dan menentukan urutan pada bilangan bulat (positif dan negative) dan pecahan (biasa, campuran, decimal, persen) </vt:lpstr>
      <vt:lpstr>KD kelas 7: menjelaskan dan menentukan urutan pada bilangan bulat (positif dan negative) dan pecahan (biasa, campuran, decimal, persen) </vt:lpstr>
      <vt:lpstr>KD kelas 7: menjelaskan dan menentukan urutan pada bilangan bulat (positif dan negative) dan pecahan (biasa, campuran, decimal, persen)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Budi Prastiwi</dc:creator>
  <cp:lastModifiedBy>6281382518053</cp:lastModifiedBy>
  <cp:revision>43</cp:revision>
  <dcterms:created xsi:type="dcterms:W3CDTF">2019-09-17T13:03:05Z</dcterms:created>
  <dcterms:modified xsi:type="dcterms:W3CDTF">2019-12-10T13:19:16Z</dcterms:modified>
</cp:coreProperties>
</file>